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70" r:id="rId2"/>
    <p:sldId id="371" r:id="rId3"/>
    <p:sldId id="367" r:id="rId4"/>
    <p:sldId id="300" r:id="rId5"/>
    <p:sldId id="301" r:id="rId6"/>
    <p:sldId id="372" r:id="rId7"/>
    <p:sldId id="353" r:id="rId8"/>
    <p:sldId id="354" r:id="rId9"/>
    <p:sldId id="364" r:id="rId10"/>
    <p:sldId id="368" r:id="rId11"/>
    <p:sldId id="305" r:id="rId12"/>
    <p:sldId id="373" r:id="rId13"/>
    <p:sldId id="365" r:id="rId14"/>
    <p:sldId id="310" r:id="rId15"/>
    <p:sldId id="311" r:id="rId16"/>
    <p:sldId id="366" r:id="rId17"/>
    <p:sldId id="308" r:id="rId18"/>
    <p:sldId id="374" r:id="rId19"/>
    <p:sldId id="307" r:id="rId20"/>
    <p:sldId id="358" r:id="rId21"/>
    <p:sldId id="312" r:id="rId22"/>
    <p:sldId id="375" r:id="rId23"/>
    <p:sldId id="376" r:id="rId24"/>
    <p:sldId id="377" r:id="rId25"/>
    <p:sldId id="378" r:id="rId26"/>
    <p:sldId id="360" r:id="rId27"/>
    <p:sldId id="379" r:id="rId28"/>
    <p:sldId id="380" r:id="rId29"/>
    <p:sldId id="340" r:id="rId30"/>
    <p:sldId id="381" r:id="rId31"/>
    <p:sldId id="342" r:id="rId32"/>
    <p:sldId id="343" r:id="rId33"/>
    <p:sldId id="382" r:id="rId34"/>
    <p:sldId id="346" r:id="rId35"/>
    <p:sldId id="347" r:id="rId36"/>
    <p:sldId id="349" r:id="rId37"/>
    <p:sldId id="350" r:id="rId38"/>
    <p:sldId id="351" r:id="rId39"/>
    <p:sldId id="361" r:id="rId40"/>
    <p:sldId id="369" r:id="rId41"/>
    <p:sldId id="362" r:id="rId42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6D4B674-4D0F-4337-918D-966B5E873C89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4C57F02D-8EE7-4158-9C3F-017780F95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73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4780" tIns="47377" rIns="94780" bIns="47377" anchor="t" anchorCtr="0">
            <a:noAutofit/>
          </a:bodyPr>
          <a:lstStyle/>
          <a:p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</a:t>
            </a:r>
            <a:r>
              <a:rPr lang="fr-FR" dirty="0" err="1"/>
              <a:t>different</a:t>
            </a:r>
            <a:r>
              <a:rPr lang="fr-FR" dirty="0"/>
              <a:t> persona for one </a:t>
            </a:r>
            <a:r>
              <a:rPr lang="fr-FR" dirty="0" err="1"/>
              <a:t>teacher</a:t>
            </a:r>
            <a:r>
              <a:rPr lang="fr-FR" dirty="0"/>
              <a:t> pattern. </a:t>
            </a:r>
            <a:r>
              <a:rPr lang="fr-FR" dirty="0" err="1"/>
              <a:t>Each</a:t>
            </a:r>
            <a:r>
              <a:rPr lang="fr-FR" dirty="0"/>
              <a:t> of </a:t>
            </a:r>
            <a:r>
              <a:rPr lang="fr-FR" dirty="0" err="1"/>
              <a:t>them</a:t>
            </a:r>
            <a:r>
              <a:rPr lang="fr-FR" dirty="0"/>
              <a:t> are </a:t>
            </a:r>
            <a:r>
              <a:rPr lang="fr-FR" dirty="0" err="1"/>
              <a:t>representative</a:t>
            </a:r>
            <a:r>
              <a:rPr lang="fr-FR" dirty="0"/>
              <a:t> of a style of </a:t>
            </a:r>
            <a:r>
              <a:rPr lang="fr-FR" dirty="0" err="1"/>
              <a:t>teaching</a:t>
            </a:r>
            <a:r>
              <a:rPr lang="fr-FR" dirty="0"/>
              <a:t> but </a:t>
            </a:r>
            <a:r>
              <a:rPr lang="fr-FR" dirty="0" err="1"/>
              <a:t>also</a:t>
            </a:r>
            <a:r>
              <a:rPr lang="fr-FR" dirty="0"/>
              <a:t> a style of life. </a:t>
            </a:r>
            <a:r>
              <a:rPr lang="fr-FR" dirty="0" err="1"/>
              <a:t>Individual</a:t>
            </a:r>
            <a:r>
              <a:rPr lang="fr-FR" dirty="0"/>
              <a:t> </a:t>
            </a:r>
            <a:r>
              <a:rPr lang="fr-FR" dirty="0" err="1"/>
              <a:t>stratefy</a:t>
            </a:r>
            <a:r>
              <a:rPr lang="fr-FR" dirty="0"/>
              <a:t> of life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330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en-US" dirty="0"/>
              <a:t>By knowing your target audience, you can create a better product for them.</a:t>
            </a:r>
          </a:p>
          <a:p>
            <a:pPr defTabSz="947958">
              <a:defRPr/>
            </a:pPr>
            <a:r>
              <a:rPr lang="en-US" dirty="0"/>
              <a:t>During the research process, you need to analyze a number of factors</a:t>
            </a:r>
          </a:p>
          <a:p>
            <a:pPr defTabSz="947958">
              <a:defRPr/>
            </a:pPr>
            <a:r>
              <a:rPr lang="en-US" dirty="0"/>
              <a:t>Two types of information : qualitative one and quantitative one</a:t>
            </a:r>
          </a:p>
          <a:p>
            <a:pPr defTabSz="947958">
              <a:defRPr/>
            </a:pPr>
            <a:r>
              <a:rPr lang="en-US" dirty="0"/>
              <a:t>At the end, Experience that each of the client is living during the purchase</a:t>
            </a:r>
          </a:p>
          <a:p>
            <a:pPr defTabSz="947958">
              <a:defRPr/>
            </a:pPr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207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 </a:t>
            </a:r>
            <a:r>
              <a:rPr lang="fr-FR" dirty="0" err="1"/>
              <a:t>sell</a:t>
            </a:r>
            <a:r>
              <a:rPr lang="fr-FR" dirty="0"/>
              <a:t>, a </a:t>
            </a:r>
            <a:r>
              <a:rPr lang="fr-FR" dirty="0" err="1"/>
              <a:t>person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unic</a:t>
            </a:r>
            <a:r>
              <a:rPr lang="fr-FR" dirty="0"/>
              <a:t> . This </a:t>
            </a:r>
            <a:r>
              <a:rPr lang="fr-FR" dirty="0" err="1"/>
              <a:t>is</a:t>
            </a:r>
            <a:r>
              <a:rPr lang="fr-FR" dirty="0"/>
              <a:t> the big </a:t>
            </a:r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a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and a commercial </a:t>
            </a:r>
            <a:r>
              <a:rPr lang="fr-FR" dirty="0" err="1"/>
              <a:t>approach</a:t>
            </a:r>
            <a:r>
              <a:rPr lang="fr-FR" dirty="0"/>
              <a:t>. And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impotant</a:t>
            </a:r>
            <a:r>
              <a:rPr lang="fr-FR" dirty="0"/>
              <a:t> and </a:t>
            </a:r>
            <a:r>
              <a:rPr lang="fr-FR" dirty="0" err="1"/>
              <a:t>explain</a:t>
            </a:r>
            <a:r>
              <a:rPr lang="fr-FR" dirty="0"/>
              <a:t> </a:t>
            </a:r>
            <a:r>
              <a:rPr lang="fr-FR" dirty="0" err="1"/>
              <a:t>why</a:t>
            </a:r>
            <a:r>
              <a:rPr lang="fr-FR" dirty="0"/>
              <a:t>, </a:t>
            </a:r>
            <a:r>
              <a:rPr lang="fr-FR" dirty="0" err="1"/>
              <a:t>most</a:t>
            </a:r>
            <a:r>
              <a:rPr lang="fr-FR" dirty="0"/>
              <a:t> of the time, </a:t>
            </a:r>
            <a:r>
              <a:rPr lang="fr-FR" dirty="0" err="1"/>
              <a:t>especially</a:t>
            </a:r>
            <a:r>
              <a:rPr lang="fr-FR" dirty="0"/>
              <a:t> if the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technic</a:t>
            </a:r>
            <a:r>
              <a:rPr lang="fr-FR" dirty="0"/>
              <a:t> or </a:t>
            </a:r>
            <a:r>
              <a:rPr lang="fr-FR" dirty="0" err="1"/>
              <a:t>difficult</a:t>
            </a:r>
            <a:r>
              <a:rPr lang="fr-FR" dirty="0"/>
              <a:t> to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easily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salesperson</a:t>
            </a:r>
            <a:r>
              <a:rPr lang="fr-FR" dirty="0"/>
              <a:t> to </a:t>
            </a:r>
            <a:r>
              <a:rPr lang="fr-FR" dirty="0" err="1"/>
              <a:t>explain</a:t>
            </a:r>
            <a:r>
              <a:rPr lang="fr-FR" dirty="0"/>
              <a:t> 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53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960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952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179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704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Clients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pay</a:t>
            </a:r>
            <a:r>
              <a:rPr lang="fr-FR" dirty="0"/>
              <a:t> for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product</a:t>
            </a:r>
            <a:r>
              <a:rPr lang="fr-FR" dirty="0"/>
              <a:t> (high </a:t>
            </a:r>
            <a:r>
              <a:rPr lang="fr-FR" dirty="0" err="1"/>
              <a:t>price</a:t>
            </a:r>
            <a:r>
              <a:rPr lang="fr-FR" dirty="0"/>
              <a:t> on the </a:t>
            </a:r>
            <a:r>
              <a:rPr lang="fr-FR" dirty="0" err="1"/>
              <a:t>market</a:t>
            </a:r>
            <a:r>
              <a:rPr lang="fr-FR" dirty="0"/>
              <a:t>) not for the </a:t>
            </a:r>
            <a:r>
              <a:rPr lang="fr-FR" dirty="0" err="1"/>
              <a:t>quality</a:t>
            </a:r>
            <a:r>
              <a:rPr lang="fr-FR" dirty="0"/>
              <a:t> but for one or </a:t>
            </a:r>
            <a:r>
              <a:rPr lang="fr-FR" dirty="0" err="1"/>
              <a:t>two</a:t>
            </a:r>
            <a:r>
              <a:rPr lang="fr-FR" dirty="0"/>
              <a:t> 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benefits</a:t>
            </a:r>
            <a:endParaRPr lang="fr-FR" dirty="0"/>
          </a:p>
          <a:p>
            <a:r>
              <a:rPr lang="fr-FR" dirty="0"/>
              <a:t>The proof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benefit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due to the </a:t>
            </a:r>
            <a:r>
              <a:rPr lang="fr-FR" dirty="0" err="1"/>
              <a:t>caracteristic</a:t>
            </a:r>
            <a:r>
              <a:rPr lang="fr-FR" dirty="0"/>
              <a:t> of the </a:t>
            </a:r>
            <a:r>
              <a:rPr lang="fr-FR" dirty="0" err="1"/>
              <a:t>material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for the production</a:t>
            </a:r>
          </a:p>
          <a:p>
            <a:r>
              <a:rPr lang="fr-FR" dirty="0"/>
              <a:t>And the </a:t>
            </a:r>
            <a:r>
              <a:rPr lang="fr-FR" dirty="0" err="1"/>
              <a:t>advantage</a:t>
            </a:r>
            <a:r>
              <a:rPr lang="fr-FR" dirty="0"/>
              <a:t> of the </a:t>
            </a:r>
            <a:r>
              <a:rPr lang="fr-FR" dirty="0" err="1"/>
              <a:t>product</a:t>
            </a:r>
            <a:r>
              <a:rPr lang="fr-FR" dirty="0"/>
              <a:t> (to </a:t>
            </a:r>
            <a:r>
              <a:rPr lang="fr-FR" dirty="0" err="1"/>
              <a:t>fight</a:t>
            </a:r>
            <a:r>
              <a:rPr lang="fr-FR" dirty="0"/>
              <a:t> </a:t>
            </a:r>
            <a:r>
              <a:rPr lang="fr-FR" dirty="0" err="1"/>
              <a:t>against</a:t>
            </a:r>
            <a:r>
              <a:rPr lang="fr-FR" dirty="0"/>
              <a:t> </a:t>
            </a:r>
            <a:r>
              <a:rPr lang="fr-FR" dirty="0" err="1"/>
              <a:t>competitors</a:t>
            </a:r>
            <a:r>
              <a:rPr lang="fr-FR" dirty="0"/>
              <a:t> on the </a:t>
            </a:r>
            <a:r>
              <a:rPr lang="fr-FR" dirty="0" err="1"/>
              <a:t>market</a:t>
            </a:r>
            <a:r>
              <a:rPr lang="fr-FR" dirty="0"/>
              <a:t>) are </a:t>
            </a:r>
            <a:r>
              <a:rPr lang="fr-FR" dirty="0" err="1"/>
              <a:t>advantages</a:t>
            </a:r>
            <a:r>
              <a:rPr lang="fr-FR" dirty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096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074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29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066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>
            <a:extLst>
              <a:ext uri="{FF2B5EF4-FFF2-40B4-BE49-F238E27FC236}">
                <a16:creationId xmlns:a16="http://schemas.microsoft.com/office/drawing/2014/main" id="{2F42DF22-1054-4DFF-B70A-1B0722A2CB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>
            <a:extLst>
              <a:ext uri="{FF2B5EF4-FFF2-40B4-BE49-F238E27FC236}">
                <a16:creationId xmlns:a16="http://schemas.microsoft.com/office/drawing/2014/main" id="{A717B2E7-33E0-40BA-8366-E9B25546D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cs-CZ"/>
              <a:t>Brain Stem : Tronc cérébral</a:t>
            </a:r>
          </a:p>
          <a:p>
            <a:r>
              <a:rPr lang="fr-FR" altLang="cs-CZ"/>
              <a:t>Due to the size of the pupils you can devine if someone will take a decision or not</a:t>
            </a:r>
          </a:p>
          <a:p>
            <a:r>
              <a:rPr lang="fr-FR" altLang="cs-CZ"/>
              <a:t>Planum region : region temporale location for the neuromodulations (networks of neurons and hormonal signal)</a:t>
            </a:r>
          </a:p>
          <a:p>
            <a:r>
              <a:rPr lang="fr-FR" altLang="fr-FR"/>
              <a:t>Proximité de l’aire visuelle et de l’aire de la réaction : vient de l’histoire humaine pour une meilleure adaptation à son environnement</a:t>
            </a:r>
          </a:p>
          <a:p>
            <a:endParaRPr lang="fr-FR" altLang="cs-CZ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4F54D1-FA27-40D4-873A-59B26F322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FF80C-61D5-4308-9F4E-0A1CA60CF251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>
            <a:extLst>
              <a:ext uri="{FF2B5EF4-FFF2-40B4-BE49-F238E27FC236}">
                <a16:creationId xmlns:a16="http://schemas.microsoft.com/office/drawing/2014/main" id="{58260685-13BF-4873-AB52-A41AD7BC96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>
            <a:extLst>
              <a:ext uri="{FF2B5EF4-FFF2-40B4-BE49-F238E27FC236}">
                <a16:creationId xmlns:a16="http://schemas.microsoft.com/office/drawing/2014/main" id="{0EAAFD31-DB05-4154-A411-EB0EDC1EC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cs-CZ"/>
              <a:t>Due to the size of the pupils you can devine if someone will take a decision or not</a:t>
            </a:r>
          </a:p>
          <a:p>
            <a:r>
              <a:rPr lang="fr-FR" altLang="cs-CZ"/>
              <a:t>Planum region : region temporale location for the neuromodulations (networks of neurons and hormonal signal)</a:t>
            </a:r>
          </a:p>
          <a:p>
            <a:r>
              <a:rPr lang="fr-FR" altLang="fr-FR"/>
              <a:t>Proximité de l’aire visuelle et de l’aire de la réaction : vient de l’histoire humaine pour une meilleure adaptation à son environnement</a:t>
            </a:r>
          </a:p>
          <a:p>
            <a:r>
              <a:rPr lang="fr-FR" altLang="cs-CZ"/>
              <a:t>Articles in reference : M. McGinley and al, « waking state : rapid variations modulate neural and behavioral responses. Neuron, vol 87, pp 1143-1161, 2015 + J W De Gree and al, « decision-related pupil dilation reflects upcoming reflects upcoming choice and individual bias » PNAS, vol 111, pp E618-E625, 2014 + G. Aston-Jones and JD Cohen « an integrative theory of locus coreuleus-norepinephrine function :  adaptive gain and optimal performance, Annual Review fo Neuroscience, vol 28, pp 403-450, 2005. in Cerveau and Psychologie, juillet-août 2018 n°101.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A05C46-A162-410D-B893-679F0D883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267449-9A11-453E-9056-EFFC08D95A94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400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movment</a:t>
            </a:r>
            <a:r>
              <a:rPr lang="fr-FR" dirty="0"/>
              <a:t>, </a:t>
            </a:r>
            <a:r>
              <a:rPr lang="fr-FR" dirty="0" err="1"/>
              <a:t>movies</a:t>
            </a:r>
            <a:r>
              <a:rPr lang="fr-FR" dirty="0"/>
              <a:t> are </a:t>
            </a:r>
            <a:r>
              <a:rPr lang="fr-FR" dirty="0" err="1"/>
              <a:t>better</a:t>
            </a:r>
            <a:r>
              <a:rPr lang="fr-FR" dirty="0"/>
              <a:t> to </a:t>
            </a:r>
            <a:r>
              <a:rPr lang="fr-FR" dirty="0" err="1"/>
              <a:t>promote</a:t>
            </a:r>
            <a:r>
              <a:rPr lang="fr-FR" dirty="0"/>
              <a:t> a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a </a:t>
            </a:r>
            <a:r>
              <a:rPr lang="fr-FR" dirty="0" err="1"/>
              <a:t>picture</a:t>
            </a:r>
            <a:r>
              <a:rPr lang="fr-FR" dirty="0"/>
              <a:t> and the </a:t>
            </a:r>
            <a:r>
              <a:rPr lang="fr-FR" dirty="0" err="1"/>
              <a:t>picture</a:t>
            </a:r>
            <a:r>
              <a:rPr lang="fr-FR" dirty="0"/>
              <a:t> has to show </a:t>
            </a:r>
            <a:r>
              <a:rPr lang="fr-FR" dirty="0" err="1"/>
              <a:t>someone</a:t>
            </a:r>
            <a:r>
              <a:rPr lang="fr-FR" dirty="0"/>
              <a:t> in life (</a:t>
            </a:r>
            <a:r>
              <a:rPr lang="fr-FR" dirty="0" err="1"/>
              <a:t>movments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869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>
            <a:extLst>
              <a:ext uri="{FF2B5EF4-FFF2-40B4-BE49-F238E27FC236}">
                <a16:creationId xmlns:a16="http://schemas.microsoft.com/office/drawing/2014/main" id="{2B521265-9093-4373-BE3A-AAA7E0AB6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notes 2">
            <a:extLst>
              <a:ext uri="{FF2B5EF4-FFF2-40B4-BE49-F238E27FC236}">
                <a16:creationId xmlns:a16="http://schemas.microsoft.com/office/drawing/2014/main" id="{2263998B-FCD1-44D8-BB77-5E45267D3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7FF3F2-06F3-48C0-A8C3-6F64BE27C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C41CFC-33BD-4F94-B255-4329410AEA4A}" type="slidenum">
              <a:rPr lang="fr-FR" altLang="fr-FR" smtClean="0"/>
              <a:pPr>
                <a:defRPr/>
              </a:pPr>
              <a:t>27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162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941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941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253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6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 the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wave</a:t>
            </a:r>
            <a:r>
              <a:rPr lang="fr-FR" dirty="0"/>
              <a:t> of training, I </a:t>
            </a:r>
            <a:r>
              <a:rPr lang="fr-FR" dirty="0" err="1"/>
              <a:t>choosed</a:t>
            </a:r>
            <a:r>
              <a:rPr lang="fr-FR" dirty="0"/>
              <a:t> a french startup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started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first online and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ecommerce</a:t>
            </a:r>
            <a:r>
              <a:rPr lang="fr-FR" dirty="0"/>
              <a:t>. </a:t>
            </a:r>
            <a:r>
              <a:rPr lang="fr-FR" dirty="0" err="1"/>
              <a:t>Further</a:t>
            </a:r>
            <a:r>
              <a:rPr lang="fr-FR" dirty="0"/>
              <a:t>,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opened</a:t>
            </a:r>
            <a:r>
              <a:rPr lang="fr-FR" dirty="0"/>
              <a:t> shops and </a:t>
            </a:r>
            <a:r>
              <a:rPr lang="fr-FR" dirty="0" err="1"/>
              <a:t>followed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 in </a:t>
            </a:r>
            <a:r>
              <a:rPr lang="fr-FR" dirty="0" err="1"/>
              <a:t>managing</a:t>
            </a:r>
            <a:r>
              <a:rPr lang="fr-FR" dirty="0"/>
              <a:t> the </a:t>
            </a:r>
            <a:r>
              <a:rPr lang="fr-FR" dirty="0" err="1"/>
              <a:t>experience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clients.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294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9328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WTO World Trade </a:t>
            </a:r>
            <a:r>
              <a:rPr lang="fr-FR" dirty="0" err="1"/>
              <a:t>Organization</a:t>
            </a:r>
            <a:r>
              <a:rPr lang="fr-FR" dirty="0"/>
              <a:t> : OMC : Organisation mondiale du commerce, GDP : PIB Produit Intérieur Brut</a:t>
            </a:r>
          </a:p>
          <a:p>
            <a:r>
              <a:rPr lang="fr-FR" dirty="0"/>
              <a:t>GATT</a:t>
            </a:r>
            <a:r>
              <a:rPr lang="en-US" dirty="0"/>
              <a:t> (General Agreement on Tariffs and Trade, 1947</a:t>
            </a:r>
            <a:r>
              <a:rPr lang="fr-FR" dirty="0"/>
              <a:t> ( : Ensemble d’accords sur les tarifs douaniers et le commerce , 1947. GATS for the services and TRIPS (Trade </a:t>
            </a:r>
            <a:r>
              <a:rPr lang="fr-FR" dirty="0" err="1"/>
              <a:t>related</a:t>
            </a:r>
            <a:r>
              <a:rPr lang="fr-FR" dirty="0"/>
              <a:t> aspects of </a:t>
            </a:r>
            <a:r>
              <a:rPr lang="fr-FR" dirty="0" err="1"/>
              <a:t>Intellectual</a:t>
            </a:r>
            <a:r>
              <a:rPr lang="fr-FR" dirty="0"/>
              <a:t> </a:t>
            </a:r>
            <a:r>
              <a:rPr lang="fr-FR" dirty="0" err="1"/>
              <a:t>Property</a:t>
            </a:r>
            <a:r>
              <a:rPr lang="fr-FR" dirty="0"/>
              <a:t> </a:t>
            </a:r>
            <a:r>
              <a:rPr lang="fr-FR" dirty="0" err="1"/>
              <a:t>Rights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7911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2666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183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111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7918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91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485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Here</a:t>
            </a:r>
            <a:r>
              <a:rPr lang="fr-FR" dirty="0"/>
              <a:t>, </a:t>
            </a:r>
            <a:r>
              <a:rPr lang="fr-FR" dirty="0" err="1"/>
              <a:t>is</a:t>
            </a:r>
            <a:r>
              <a:rPr lang="fr-FR" dirty="0"/>
              <a:t> the slide in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can compare </a:t>
            </a:r>
            <a:r>
              <a:rPr lang="fr-FR" dirty="0" err="1"/>
              <a:t>two</a:t>
            </a:r>
            <a:r>
              <a:rPr lang="fr-FR" dirty="0"/>
              <a:t> types of </a:t>
            </a:r>
            <a:r>
              <a:rPr lang="fr-FR" dirty="0" err="1"/>
              <a:t>product</a:t>
            </a:r>
            <a:r>
              <a:rPr lang="fr-FR" dirty="0"/>
              <a:t> in regard of the </a:t>
            </a:r>
            <a:r>
              <a:rPr lang="fr-FR" dirty="0" err="1"/>
              <a:t>selected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. </a:t>
            </a:r>
            <a:r>
              <a:rPr lang="fr-FR" dirty="0" err="1"/>
              <a:t>Here</a:t>
            </a:r>
            <a:r>
              <a:rPr lang="fr-FR" dirty="0"/>
              <a:t> are </a:t>
            </a:r>
            <a:r>
              <a:rPr lang="fr-FR" dirty="0" err="1"/>
              <a:t>products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have no clients to start. The </a:t>
            </a:r>
            <a:r>
              <a:rPr lang="fr-FR" dirty="0" err="1"/>
              <a:t>customers</a:t>
            </a:r>
            <a:r>
              <a:rPr lang="fr-FR" dirty="0"/>
              <a:t> </a:t>
            </a:r>
            <a:r>
              <a:rPr lang="fr-FR" dirty="0" err="1"/>
              <a:t>never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type of </a:t>
            </a:r>
            <a:r>
              <a:rPr lang="fr-FR" dirty="0" err="1"/>
              <a:t>product</a:t>
            </a:r>
            <a:r>
              <a:rPr lang="fr-FR" dirty="0"/>
              <a:t> and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 have no brand.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50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</a:t>
            </a:r>
            <a:r>
              <a:rPr lang="fr-FR" dirty="0" err="1"/>
              <a:t>this</a:t>
            </a:r>
            <a:r>
              <a:rPr lang="fr-FR" dirty="0"/>
              <a:t> slide, I </a:t>
            </a:r>
            <a:r>
              <a:rPr lang="fr-FR" dirty="0" err="1"/>
              <a:t>overview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: the </a:t>
            </a:r>
            <a:r>
              <a:rPr lang="fr-FR" dirty="0" err="1"/>
              <a:t>added</a:t>
            </a:r>
            <a:r>
              <a:rPr lang="fr-FR" dirty="0"/>
              <a:t>-value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helpful</a:t>
            </a:r>
            <a:r>
              <a:rPr lang="fr-FR" dirty="0"/>
              <a:t> to </a:t>
            </a:r>
            <a:r>
              <a:rPr lang="fr-FR" dirty="0" err="1"/>
              <a:t>create</a:t>
            </a:r>
            <a:r>
              <a:rPr lang="fr-FR" dirty="0"/>
              <a:t> arguments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terms</a:t>
            </a:r>
            <a:r>
              <a:rPr lang="fr-FR" dirty="0"/>
              <a:t> of </a:t>
            </a:r>
            <a:r>
              <a:rPr lang="fr-FR" dirty="0" err="1"/>
              <a:t>benefits</a:t>
            </a:r>
            <a:r>
              <a:rPr lang="fr-FR" dirty="0"/>
              <a:t>. The description of the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focuses</a:t>
            </a:r>
            <a:r>
              <a:rPr lang="fr-FR" dirty="0"/>
              <a:t> to highlight the trend of the </a:t>
            </a:r>
            <a:r>
              <a:rPr lang="fr-FR" dirty="0" err="1"/>
              <a:t>demand</a:t>
            </a:r>
            <a:r>
              <a:rPr lang="fr-FR" dirty="0"/>
              <a:t>. The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helpful</a:t>
            </a:r>
            <a:r>
              <a:rPr lang="fr-FR" dirty="0"/>
              <a:t> to </a:t>
            </a:r>
            <a:r>
              <a:rPr lang="fr-FR" dirty="0" err="1"/>
              <a:t>explain</a:t>
            </a:r>
            <a:r>
              <a:rPr lang="fr-FR" dirty="0"/>
              <a:t> in </a:t>
            </a:r>
            <a:r>
              <a:rPr lang="fr-FR" dirty="0" err="1"/>
              <a:t>detail</a:t>
            </a:r>
            <a:r>
              <a:rPr lang="fr-FR" dirty="0"/>
              <a:t> the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itself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323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331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432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en-US" dirty="0"/>
              <a:t>By knowing your target audience, you can create a better product for them.</a:t>
            </a:r>
          </a:p>
          <a:p>
            <a:pPr defTabSz="947958">
              <a:defRPr/>
            </a:pPr>
            <a:r>
              <a:rPr lang="en-US" dirty="0"/>
              <a:t>During the research process, you need to analyze a number of factors</a:t>
            </a:r>
          </a:p>
          <a:p>
            <a:pPr defTabSz="947958">
              <a:defRPr/>
            </a:pPr>
            <a:r>
              <a:rPr lang="en-US" dirty="0"/>
              <a:t>Two types of information : qualitative one and quantitative one</a:t>
            </a:r>
          </a:p>
          <a:p>
            <a:pPr defTabSz="947958">
              <a:defRPr/>
            </a:pPr>
            <a:r>
              <a:rPr lang="en-US" dirty="0"/>
              <a:t>At the end, Experience that each of the client is living during the purchase</a:t>
            </a:r>
          </a:p>
          <a:p>
            <a:pPr defTabSz="947958">
              <a:defRPr/>
            </a:pPr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F02D-8EE7-4158-9C3F-017780F954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15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49661-3397-417C-85CF-06BFAEAB1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1B4BD5-AFAE-4DD5-8BE2-75F54DF2A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77D7FE-5FB1-460C-AC20-98C184896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454C-44B4-483A-9676-91FB1C6E009E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E6E7D4-8D9E-4274-9061-8B61E3C8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70E3F8-87BE-4B3D-A4B8-28CBFE29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7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38B992-2D6D-4799-BD87-58CDBA4C4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7651CE-A8D6-4F84-82F2-9CA9BA5A7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2F5F4D-86CD-4C23-8B4F-72978989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E116-1859-42F2-BB22-8DE74DE8936D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C566D2-1215-4CCB-AB21-92C0F49D2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8D1AD6-1214-4D9C-B5A9-8D1BEBF2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67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550431-9485-492E-BA3E-336DC72E86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D08C2C-B3D6-4E63-88D6-D536FFAA5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867029-25BB-407C-99B3-25B1B205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633E-7DA5-4C5A-8ED8-11D4C68FB8B9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46C15A-267F-427E-B8A5-3C55BF14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24FA3F-1773-480B-A8F3-EE5BE71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94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70B76-4F10-4B70-AFCB-DE7F748B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BF9D56-D227-45F4-BCF4-8B5FCCAFD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8DDC32-1628-4D7C-9682-BFECBCBF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8783-9679-4758-B6BC-68300E1D276D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8B0893-C5BE-4FE5-ACF0-A142363A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5064E-BB62-4525-99C4-F8B0B886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86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3C960-2DC0-438B-B530-DD53B593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46AAC6-25E1-48EE-9D84-80F44B4E2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39368C-1BED-4BB0-B4D4-CD1FC5F8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88AE-F0E8-4F39-B17E-C6F6D0E8BD30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41EBE5-0C2E-4A9E-B2AD-8528EB13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DA0B38-5153-4A3C-9CEB-CD1F9C59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86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C2844-D101-4370-B6D2-00E79452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8CFC9A-530D-40B2-92DB-348501F0C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822F80-42E4-488E-8385-CC3C43F29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34E8C8-7CB8-494A-B70B-0B71D8104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B07A-4B90-4C5E-9B46-A419ADE6FB9A}" type="datetime1">
              <a:rPr lang="fr-FR" smtClean="0"/>
              <a:t>01/12/2025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EB1C4E-94D7-4514-98F6-DBF552D9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E69584-0D01-4350-AD89-EFF2A553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97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7FC47-A2B6-4D66-9BE1-B8444EEA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CE79E6-8138-4318-927E-713D086B0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57982D-250D-4608-B28E-FFFBD5677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65FE0D-E2B7-4409-94E3-01F720CE3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2A09455-DC5A-48BF-B359-A7C2C0954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76848C-A5A2-4577-B369-9C1AD025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ED78-3A0D-4A25-A2E8-6B8F755909B7}" type="datetime1">
              <a:rPr lang="fr-FR" smtClean="0"/>
              <a:t>01/12/2025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14BB44-D7CF-4571-8FAE-FAA5FD2C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0192E1-F032-41F9-8DFE-C3101CC6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52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4DE15C-BFF7-43C2-8245-82A4E310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EAC7D1-8517-4C28-AF4F-F04EE6D2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E05-8A00-47CA-9303-D892F240F5B9}" type="datetime1">
              <a:rPr lang="fr-FR" smtClean="0"/>
              <a:t>01/12/2025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F35B68-D393-4105-BEE3-CF44577F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1AE480-226A-49B6-9184-69CD66DC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34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0867172-4305-4862-BFC2-02576F3D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DC3D-C3CC-4A39-BAF5-8BE9A2AAFD67}" type="datetime1">
              <a:rPr lang="fr-FR" smtClean="0"/>
              <a:t>01/12/2025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077462-D66A-4039-86D4-8A5C7941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38D5C8-F9F7-4451-AEE4-34F5D84E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33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82E101-D69E-40DF-8AD4-9BAD17B6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0F197A-CE60-417B-B1A6-37A1874D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6D741B-B3E3-4D02-A06A-326B37B89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00DFE0-9D19-4EF9-A523-420C76DE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7CF1-DDED-4CF9-8911-4CE02F65A04C}" type="datetime1">
              <a:rPr lang="fr-FR" smtClean="0"/>
              <a:t>01/12/2025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806FB0-54AF-47B8-8F3C-A629570C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BE3F73-1EBD-4116-B886-08BBAE82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8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49D500-EC5E-4DBF-BAF0-B8EB97A8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EE3479-5AB4-438A-B29B-83819D2D8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2226D5-95E4-4D41-8091-F546221DC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B28162-5562-4CA3-9FBE-ECAAE536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BE72-40F7-453D-B4ED-9B2D9DADEC3A}" type="datetime1">
              <a:rPr lang="fr-FR" smtClean="0"/>
              <a:t>01/12/2025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6FEBCF-5544-45E0-9E05-D9497842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AD4DD3-4C1D-49ED-BBAF-19D48928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1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58FCE2-D846-47E7-ADC2-B20AA720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FE3A0F-2744-4FA9-A96B-62470ED9E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C41F8D-0A4C-4426-A2A3-E3C0FFD00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08CA-2BD4-4774-BB3B-44BE7ACF45C1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BC5DB2-F456-4EC0-B1C6-8A11486C2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8D2A7A-8D80-4496-BAA0-961A8AB1B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A29B4-1C61-4A88-820D-7EE235E92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40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-union.europa.eu/priorities-and-actions/actions-topic/trade_en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slipfrancais.fr/en/collections/nouvelle-collection-printempse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Ghislaine.pellat@univ-grenoble-alpes.f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65988"/>
            <a:ext cx="9144000" cy="46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6000"/>
            </a:pPr>
            <a:r>
              <a:rPr lang="fr-FR" dirty="0"/>
              <a:t>Module 3.3</a:t>
            </a:r>
            <a:br>
              <a:rPr lang="fr-FR" dirty="0"/>
            </a:br>
            <a:r>
              <a:rPr lang="cs-CZ" sz="4800" dirty="0"/>
              <a:t>European Commercialisation Practices Approaches</a:t>
            </a:r>
            <a:r>
              <a:rPr lang="fr-FR" sz="4800" dirty="0"/>
              <a:t>, Part 1</a:t>
            </a:r>
            <a:endParaRPr sz="4800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316610" y="4942698"/>
            <a:ext cx="9144000" cy="140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3600" dirty="0"/>
              <a:t>Ghislaine </a:t>
            </a:r>
            <a:r>
              <a:rPr lang="fr-FR" sz="3600" dirty="0" err="1"/>
              <a:t>Pellat</a:t>
            </a:r>
            <a:r>
              <a:rPr lang="fr-FR" sz="3600" dirty="0"/>
              <a:t>, UGA(Fr)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endParaRPr lang="fr-FR" sz="3600" dirty="0"/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1400" dirty="0"/>
              <a:t>© 2025 by G. </a:t>
            </a:r>
            <a:r>
              <a:rPr lang="fr-FR" sz="1400" dirty="0" err="1"/>
              <a:t>Pellat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licenced</a:t>
            </a:r>
            <a:r>
              <a:rPr lang="fr-FR" sz="1400" dirty="0"/>
              <a:t> </a:t>
            </a:r>
            <a:r>
              <a:rPr lang="fr-FR" sz="1400" dirty="0" err="1"/>
              <a:t>under</a:t>
            </a:r>
            <a:r>
              <a:rPr lang="fr-FR" sz="1400" b="1" dirty="0"/>
              <a:t> </a:t>
            </a:r>
            <a:r>
              <a:rPr lang="fr-FR" sz="1400" dirty="0"/>
              <a:t>CC BY </a:t>
            </a: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4291" y="1015151"/>
            <a:ext cx="2984342" cy="97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1172" y="986577"/>
            <a:ext cx="2488432" cy="97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0072" y="986577"/>
            <a:ext cx="2481913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023EC9-5F53-432E-81F1-98C33B9A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E14C-5452-4ED8-9096-76406E667E74}" type="datetime1">
              <a:rPr lang="fr-FR" smtClean="0"/>
              <a:t>01/12/2025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A7F44B0-F9CC-4A14-9005-C747821F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Module 3.3 Ghislaine </a:t>
            </a:r>
            <a:r>
              <a:rPr lang="fr-FR" dirty="0" err="1"/>
              <a:t>Pellat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F6E146-7C61-4357-B5C9-B5E0E932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12A4C4A-7715-477B-A766-61D87C9B6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42" y="5742368"/>
            <a:ext cx="995716" cy="5906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7EDBE31-973B-4ABF-A8BB-50173F0D9C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195977"/>
              </p:ext>
            </p:extLst>
          </p:nvPr>
        </p:nvGraphicFramePr>
        <p:xfrm>
          <a:off x="621437" y="136525"/>
          <a:ext cx="10545932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232">
                  <a:extLst>
                    <a:ext uri="{9D8B030D-6E8A-4147-A177-3AD203B41FA5}">
                      <a16:colId xmlns:a16="http://schemas.microsoft.com/office/drawing/2014/main" val="78731506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2710535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616244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99250933"/>
                    </a:ext>
                  </a:extLst>
                </a:gridCol>
              </a:tblGrid>
              <a:tr h="351197">
                <a:tc>
                  <a:txBody>
                    <a:bodyPr/>
                    <a:lstStyle/>
                    <a:p>
                      <a:r>
                        <a:rPr lang="fr-FR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Answers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Your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Comments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Explanation</a:t>
                      </a:r>
                      <a:r>
                        <a:rPr lang="fr-FR" dirty="0"/>
                        <a:t> : Brand, Product, Communication, Style, </a:t>
                      </a:r>
                      <a:r>
                        <a:rPr lang="fr-FR" dirty="0" err="1"/>
                        <a:t>Sense</a:t>
                      </a:r>
                      <a:r>
                        <a:rPr lang="fr-FR" dirty="0"/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502982"/>
                  </a:ext>
                </a:extLst>
              </a:tr>
              <a:tr h="614595">
                <a:tc>
                  <a:txBody>
                    <a:bodyPr/>
                    <a:lstStyle/>
                    <a:p>
                      <a:r>
                        <a:rPr lang="fr-FR" dirty="0"/>
                        <a:t>1 Description of </a:t>
                      </a:r>
                      <a:r>
                        <a:rPr lang="fr-FR" dirty="0" err="1"/>
                        <a:t>this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Company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Difficult</a:t>
                      </a:r>
                      <a:r>
                        <a:rPr lang="fr-FR" dirty="0"/>
                        <a:t> to </a:t>
                      </a:r>
                      <a:r>
                        <a:rPr lang="fr-FR" dirty="0" err="1"/>
                        <a:t>understand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What</a:t>
                      </a:r>
                      <a:r>
                        <a:rPr lang="fr-FR" dirty="0"/>
                        <a:t> are </a:t>
                      </a:r>
                      <a:r>
                        <a:rPr lang="fr-FR" dirty="0" err="1"/>
                        <a:t>they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selling</a:t>
                      </a:r>
                      <a:r>
                        <a:rPr lang="fr-FR" dirty="0"/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New : </a:t>
                      </a:r>
                      <a:r>
                        <a:rPr lang="fr-FR" dirty="0" err="1"/>
                        <a:t>there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is</a:t>
                      </a:r>
                      <a:r>
                        <a:rPr lang="fr-FR" dirty="0"/>
                        <a:t> no brand, no </a:t>
                      </a:r>
                      <a:r>
                        <a:rPr lang="fr-FR" dirty="0" err="1"/>
                        <a:t>name</a:t>
                      </a:r>
                      <a:r>
                        <a:rPr lang="fr-FR" dirty="0"/>
                        <a:t> of the </a:t>
                      </a:r>
                      <a:r>
                        <a:rPr lang="fr-FR" dirty="0" err="1"/>
                        <a:t>product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014980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346299"/>
                  </a:ext>
                </a:extLst>
              </a:tr>
              <a:tr h="614595">
                <a:tc>
                  <a:txBody>
                    <a:bodyPr/>
                    <a:lstStyle/>
                    <a:p>
                      <a:r>
                        <a:rPr lang="fr-FR" dirty="0"/>
                        <a:t>2 </a:t>
                      </a:r>
                      <a:r>
                        <a:rPr lang="fr-FR" dirty="0" err="1"/>
                        <a:t>Your</a:t>
                      </a:r>
                      <a:r>
                        <a:rPr lang="fr-FR" dirty="0"/>
                        <a:t> perception as </a:t>
                      </a:r>
                      <a:r>
                        <a:rPr lang="fr-FR" dirty="0" err="1"/>
                        <a:t>potential</a:t>
                      </a:r>
                      <a:r>
                        <a:rPr lang="fr-FR" dirty="0"/>
                        <a:t> client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Care about </a:t>
                      </a:r>
                      <a:r>
                        <a:rPr lang="fr-FR" dirty="0" err="1"/>
                        <a:t>environment</a:t>
                      </a:r>
                      <a:r>
                        <a:rPr lang="fr-FR" dirty="0"/>
                        <a:t>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Plant lover : </a:t>
                      </a:r>
                      <a:r>
                        <a:rPr lang="fr-FR" dirty="0" err="1"/>
                        <a:t>so</a:t>
                      </a:r>
                      <a:r>
                        <a:rPr lang="fr-FR" dirty="0"/>
                        <a:t> ok, </a:t>
                      </a:r>
                      <a:r>
                        <a:rPr lang="fr-FR" dirty="0" err="1"/>
                        <a:t>interested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Green </a:t>
                      </a:r>
                      <a:r>
                        <a:rPr lang="fr-FR" dirty="0" err="1"/>
                        <a:t>rooftops</a:t>
                      </a:r>
                      <a:r>
                        <a:rPr lang="fr-FR" dirty="0"/>
                        <a:t> : 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797528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80374"/>
                  </a:ext>
                </a:extLst>
              </a:tr>
              <a:tr h="614595">
                <a:tc>
                  <a:txBody>
                    <a:bodyPr/>
                    <a:lstStyle/>
                    <a:p>
                      <a:r>
                        <a:rPr lang="fr-FR" dirty="0"/>
                        <a:t>3. </a:t>
                      </a:r>
                      <a:r>
                        <a:rPr lang="fr-FR" dirty="0" err="1"/>
                        <a:t>Would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you</a:t>
                      </a:r>
                      <a:r>
                        <a:rPr lang="fr-FR" dirty="0"/>
                        <a:t> like to </a:t>
                      </a:r>
                      <a:r>
                        <a:rPr lang="fr-FR" dirty="0" err="1"/>
                        <a:t>buy</a:t>
                      </a:r>
                      <a:r>
                        <a:rPr lang="fr-FR" dirty="0"/>
                        <a:t> one of the </a:t>
                      </a:r>
                      <a:r>
                        <a:rPr lang="fr-FR" dirty="0" err="1"/>
                        <a:t>products</a:t>
                      </a:r>
                      <a:r>
                        <a:rPr lang="fr-FR" dirty="0"/>
                        <a:t> 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Yes, To </a:t>
                      </a:r>
                      <a:r>
                        <a:rPr lang="fr-FR" dirty="0" err="1"/>
                        <a:t>pay</a:t>
                      </a:r>
                      <a:r>
                        <a:rPr lang="fr-FR" dirty="0"/>
                        <a:t> for </a:t>
                      </a:r>
                      <a:r>
                        <a:rPr lang="fr-FR" dirty="0" err="1"/>
                        <a:t>this</a:t>
                      </a:r>
                      <a:r>
                        <a:rPr lang="fr-FR" dirty="0"/>
                        <a:t> 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Price </a:t>
                      </a:r>
                      <a:r>
                        <a:rPr lang="fr-FR" dirty="0" err="1"/>
                        <a:t>could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be</a:t>
                      </a:r>
                      <a:r>
                        <a:rPr lang="fr-FR" dirty="0"/>
                        <a:t> ? 50 euros/</a:t>
                      </a:r>
                      <a:r>
                        <a:rPr lang="fr-FR" dirty="0" err="1"/>
                        <a:t>product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1" dirty="0"/>
                        <a:t>No </a:t>
                      </a:r>
                      <a:r>
                        <a:rPr lang="fr-FR" i="1" dirty="0" err="1"/>
                        <a:t>price</a:t>
                      </a:r>
                      <a:r>
                        <a:rPr lang="fr-FR" i="1" dirty="0"/>
                        <a:t> 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68709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57011"/>
                  </a:ext>
                </a:extLst>
              </a:tr>
              <a:tr h="877993">
                <a:tc>
                  <a:txBody>
                    <a:bodyPr/>
                    <a:lstStyle/>
                    <a:p>
                      <a:r>
                        <a:rPr lang="fr-FR" dirty="0"/>
                        <a:t>4. </a:t>
                      </a:r>
                      <a:r>
                        <a:rPr lang="fr-FR" dirty="0" err="1"/>
                        <a:t>Would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European</a:t>
                      </a:r>
                      <a:r>
                        <a:rPr lang="fr-FR" dirty="0"/>
                        <a:t> clients </a:t>
                      </a:r>
                      <a:r>
                        <a:rPr lang="fr-FR" dirty="0" err="1"/>
                        <a:t>be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concerned</a:t>
                      </a:r>
                      <a:r>
                        <a:rPr lang="fr-FR" dirty="0"/>
                        <a:t> by </a:t>
                      </a:r>
                      <a:r>
                        <a:rPr lang="fr-FR" dirty="0" err="1"/>
                        <a:t>these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products</a:t>
                      </a:r>
                      <a:r>
                        <a:rPr lang="fr-FR" dirty="0"/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Good solutions </a:t>
                      </a:r>
                      <a:r>
                        <a:rPr lang="fr-FR" dirty="0" err="1"/>
                        <a:t>especially</a:t>
                      </a:r>
                      <a:r>
                        <a:rPr lang="fr-FR" dirty="0"/>
                        <a:t> in the </a:t>
                      </a:r>
                      <a:r>
                        <a:rPr lang="fr-FR" dirty="0" err="1"/>
                        <a:t>cities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80203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320680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r>
                        <a:rPr lang="fr-FR" dirty="0" err="1"/>
                        <a:t>Your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comments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385411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512022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94303"/>
                  </a:ext>
                </a:extLst>
              </a:tr>
            </a:tbl>
          </a:graphicData>
        </a:graphic>
      </p:graphicFrame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B1F728-CCD6-4A7C-B300-A7C7B409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0EAB-5838-4EC5-A114-B54D72E7C430}" type="datetime1">
              <a:rPr lang="fr-FR" smtClean="0"/>
              <a:t>01/12/2025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BFDDB9-E937-4FA2-9F8C-019057A9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7F183F-1A27-4D06-B5D6-03A59F6F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55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0368F-5B6B-49BC-B95C-1166C677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buy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 : persona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FD6046-489E-4FC6-98C1-BDD714047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425772"/>
            <a:ext cx="10515600" cy="53204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/>
              <a:t>To define your customers' most common </a:t>
            </a:r>
            <a:r>
              <a:rPr lang="en-US" dirty="0">
                <a:highlight>
                  <a:srgbClr val="FFFF00"/>
                </a:highlight>
              </a:rPr>
              <a:t>needs, expectations </a:t>
            </a:r>
            <a:r>
              <a:rPr lang="en-US" dirty="0"/>
              <a:t>and </a:t>
            </a:r>
            <a:r>
              <a:rPr lang="en-US" dirty="0">
                <a:highlight>
                  <a:srgbClr val="FFFF00"/>
                </a:highlight>
              </a:rPr>
              <a:t>limitations</a:t>
            </a:r>
            <a:r>
              <a:rPr lang="en-US" dirty="0"/>
              <a:t>.</a:t>
            </a:r>
          </a:p>
          <a:p>
            <a:r>
              <a:rPr lang="en-US" dirty="0"/>
              <a:t>Information are collected in a </a:t>
            </a:r>
            <a:r>
              <a:rPr lang="en-US" dirty="0">
                <a:highlight>
                  <a:srgbClr val="FFFF00"/>
                </a:highlight>
              </a:rPr>
              <a:t>database</a:t>
            </a:r>
            <a:endParaRPr lang="fr-FR" dirty="0">
              <a:highlight>
                <a:srgbClr val="FFFF00"/>
              </a:highlight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3178A41-3475-42EC-A34A-D392D5DD8E5F}"/>
              </a:ext>
            </a:extLst>
          </p:cNvPr>
          <p:cNvGrpSpPr/>
          <p:nvPr/>
        </p:nvGrpSpPr>
        <p:grpSpPr>
          <a:xfrm>
            <a:off x="1087120" y="3147684"/>
            <a:ext cx="2225040" cy="2568766"/>
            <a:chOff x="1087120" y="3147684"/>
            <a:chExt cx="2225040" cy="25687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5422BC-5069-460C-9ADE-2FC533A88122}"/>
                </a:ext>
              </a:extLst>
            </p:cNvPr>
            <p:cNvSpPr/>
            <p:nvPr/>
          </p:nvSpPr>
          <p:spPr>
            <a:xfrm>
              <a:off x="1087120" y="3147684"/>
              <a:ext cx="1981200" cy="73152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Life goals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CC0363-F7F9-407C-B209-C2626ECE41B8}"/>
                </a:ext>
              </a:extLst>
            </p:cNvPr>
            <p:cNvSpPr/>
            <p:nvPr/>
          </p:nvSpPr>
          <p:spPr>
            <a:xfrm>
              <a:off x="1087120" y="4101867"/>
              <a:ext cx="2225040" cy="73152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Common complaints</a:t>
              </a:r>
            </a:p>
            <a:p>
              <a:pPr algn="ctr"/>
              <a:endParaRPr lang="fr-FR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1EDF2B-D26F-4E88-BC98-56E5FFE192ED}"/>
                </a:ext>
              </a:extLst>
            </p:cNvPr>
            <p:cNvSpPr/>
            <p:nvPr/>
          </p:nvSpPr>
          <p:spPr>
            <a:xfrm>
              <a:off x="1087120" y="5056050"/>
              <a:ext cx="1940560" cy="660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Interests</a:t>
              </a:r>
              <a:endParaRPr lang="fr-FR" dirty="0"/>
            </a:p>
            <a:p>
              <a:pPr algn="ctr"/>
              <a:endParaRPr lang="fr-FR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51E5852-7A97-40DD-B439-6E1DD8951391}"/>
              </a:ext>
            </a:extLst>
          </p:cNvPr>
          <p:cNvSpPr/>
          <p:nvPr/>
        </p:nvSpPr>
        <p:spPr>
          <a:xfrm>
            <a:off x="3482340" y="3138482"/>
            <a:ext cx="1940560" cy="12309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How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appreciate</a:t>
            </a:r>
            <a:r>
              <a:rPr lang="fr-FR" dirty="0"/>
              <a:t> an </a:t>
            </a:r>
            <a:r>
              <a:rPr lang="fr-FR" dirty="0" err="1"/>
              <a:t>underwear</a:t>
            </a:r>
            <a:r>
              <a:rPr lang="fr-FR" dirty="0"/>
              <a:t> ?</a:t>
            </a:r>
          </a:p>
          <a:p>
            <a:pPr algn="ctr"/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78868D6-45D3-470C-BFE1-713470FDFCB8}"/>
              </a:ext>
            </a:extLst>
          </p:cNvPr>
          <p:cNvGrpSpPr/>
          <p:nvPr/>
        </p:nvGrpSpPr>
        <p:grpSpPr>
          <a:xfrm>
            <a:off x="8442960" y="2103053"/>
            <a:ext cx="2289810" cy="4532747"/>
            <a:chOff x="8483600" y="1906109"/>
            <a:chExt cx="2289810" cy="453274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49DA83-A9FA-4873-AA72-985C021687AE}"/>
                </a:ext>
              </a:extLst>
            </p:cNvPr>
            <p:cNvSpPr/>
            <p:nvPr/>
          </p:nvSpPr>
          <p:spPr>
            <a:xfrm>
              <a:off x="8483600" y="3637907"/>
              <a:ext cx="2255520" cy="7315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>
                  <a:solidFill>
                    <a:schemeClr val="tx1"/>
                  </a:solidFill>
                </a:rPr>
                <a:t>Level</a:t>
              </a:r>
              <a:r>
                <a:rPr lang="fr-FR" dirty="0">
                  <a:solidFill>
                    <a:schemeClr val="tx1"/>
                  </a:solidFill>
                </a:rPr>
                <a:t> of </a:t>
              </a:r>
              <a:r>
                <a:rPr lang="fr-FR" dirty="0" err="1">
                  <a:solidFill>
                    <a:schemeClr val="tx1"/>
                  </a:solidFill>
                </a:rPr>
                <a:t>education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816C0D-054A-48D0-ADF4-E8EED8C44FAF}"/>
                </a:ext>
              </a:extLst>
            </p:cNvPr>
            <p:cNvSpPr/>
            <p:nvPr/>
          </p:nvSpPr>
          <p:spPr>
            <a:xfrm>
              <a:off x="8483600" y="2738828"/>
              <a:ext cx="2255520" cy="7315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Age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512459-0239-40CD-9B23-7C43E78D8EA1}"/>
                </a:ext>
              </a:extLst>
            </p:cNvPr>
            <p:cNvSpPr/>
            <p:nvPr/>
          </p:nvSpPr>
          <p:spPr>
            <a:xfrm>
              <a:off x="8483600" y="1906109"/>
              <a:ext cx="2255520" cy="7315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Location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B565C9-E5D2-4EE3-97FF-EF09BBB338A3}"/>
                </a:ext>
              </a:extLst>
            </p:cNvPr>
            <p:cNvSpPr/>
            <p:nvPr/>
          </p:nvSpPr>
          <p:spPr>
            <a:xfrm>
              <a:off x="8483600" y="4495161"/>
              <a:ext cx="2255520" cy="7315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>
                  <a:solidFill>
                    <a:schemeClr val="tx1"/>
                  </a:solidFill>
                </a:rPr>
                <a:t>Income</a:t>
              </a:r>
              <a:r>
                <a:rPr lang="fr-FR" dirty="0">
                  <a:solidFill>
                    <a:schemeClr val="tx1"/>
                  </a:solidFill>
                </a:rPr>
                <a:t> </a:t>
              </a:r>
              <a:r>
                <a:rPr lang="fr-FR" dirty="0" err="1">
                  <a:solidFill>
                    <a:schemeClr val="tx1"/>
                  </a:solidFill>
                </a:rPr>
                <a:t>level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398578-D91D-4E35-97F2-81FF7E070D09}"/>
                </a:ext>
              </a:extLst>
            </p:cNvPr>
            <p:cNvSpPr/>
            <p:nvPr/>
          </p:nvSpPr>
          <p:spPr>
            <a:xfrm>
              <a:off x="8517890" y="5449843"/>
              <a:ext cx="2255520" cy="9890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>
                  <a:solidFill>
                    <a:schemeClr val="tx1"/>
                  </a:solidFill>
                </a:rPr>
                <a:t>Where</a:t>
              </a:r>
              <a:r>
                <a:rPr lang="fr-FR" dirty="0">
                  <a:solidFill>
                    <a:schemeClr val="tx1"/>
                  </a:solidFill>
                </a:rPr>
                <a:t> </a:t>
              </a:r>
              <a:r>
                <a:rPr lang="fr-FR" dirty="0" err="1">
                  <a:solidFill>
                    <a:schemeClr val="tx1"/>
                  </a:solidFill>
                </a:rPr>
                <a:t>they</a:t>
              </a:r>
              <a:r>
                <a:rPr lang="fr-FR" dirty="0">
                  <a:solidFill>
                    <a:schemeClr val="tx1"/>
                  </a:solidFill>
                </a:rPr>
                <a:t> </a:t>
              </a:r>
              <a:r>
                <a:rPr lang="fr-FR" dirty="0" err="1">
                  <a:solidFill>
                    <a:schemeClr val="tx1"/>
                  </a:solidFill>
                </a:rPr>
                <a:t>hang</a:t>
              </a:r>
              <a:r>
                <a:rPr lang="fr-FR" dirty="0">
                  <a:solidFill>
                    <a:schemeClr val="tx1"/>
                  </a:solidFill>
                </a:rPr>
                <a:t> out on internet (</a:t>
              </a:r>
              <a:r>
                <a:rPr lang="fr-FR" dirty="0" err="1">
                  <a:solidFill>
                    <a:schemeClr val="tx1"/>
                  </a:solidFill>
                </a:rPr>
                <a:t>instagram</a:t>
              </a:r>
              <a:r>
                <a:rPr lang="fr-FR" dirty="0">
                  <a:solidFill>
                    <a:schemeClr val="tx1"/>
                  </a:solidFill>
                </a:rPr>
                <a:t>, twitter, LinkedIn…)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624F8BC-2C39-4D9A-93E4-27114EDA1907}"/>
              </a:ext>
            </a:extLst>
          </p:cNvPr>
          <p:cNvSpPr/>
          <p:nvPr/>
        </p:nvSpPr>
        <p:spPr>
          <a:xfrm>
            <a:off x="3482340" y="4586276"/>
            <a:ext cx="1940560" cy="12309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Experience</a:t>
            </a:r>
            <a:r>
              <a:rPr lang="fr-FR" dirty="0"/>
              <a:t> positive </a:t>
            </a:r>
            <a:r>
              <a:rPr lang="fr-FR" dirty="0" err="1"/>
              <a:t>with</a:t>
            </a:r>
            <a:r>
              <a:rPr lang="fr-FR" dirty="0"/>
              <a:t> an </a:t>
            </a:r>
            <a:r>
              <a:rPr lang="fr-FR" dirty="0" err="1"/>
              <a:t>underwear</a:t>
            </a:r>
            <a:r>
              <a:rPr lang="fr-FR" dirty="0"/>
              <a:t>, and a </a:t>
            </a:r>
            <a:r>
              <a:rPr lang="fr-FR" dirty="0" err="1"/>
              <a:t>negative</a:t>
            </a:r>
            <a:r>
              <a:rPr lang="fr-FR" dirty="0"/>
              <a:t> one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553B5E-9EDE-46BB-B2D5-E374449CFDDA}"/>
              </a:ext>
            </a:extLst>
          </p:cNvPr>
          <p:cNvSpPr/>
          <p:nvPr/>
        </p:nvSpPr>
        <p:spPr>
          <a:xfrm>
            <a:off x="5989322" y="3752254"/>
            <a:ext cx="1686560" cy="14307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Experience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B22E165-77F5-4083-BE45-B6398307E92A}"/>
              </a:ext>
            </a:extLst>
          </p:cNvPr>
          <p:cNvCxnSpPr/>
          <p:nvPr/>
        </p:nvCxnSpPr>
        <p:spPr>
          <a:xfrm>
            <a:off x="5422900" y="3752254"/>
            <a:ext cx="566422" cy="448357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08E25A1-96FC-4C8F-8BCF-50FF8DD41BA0}"/>
              </a:ext>
            </a:extLst>
          </p:cNvPr>
          <p:cNvCxnSpPr>
            <a:cxnSpLocks/>
          </p:cNvCxnSpPr>
          <p:nvPr/>
        </p:nvCxnSpPr>
        <p:spPr>
          <a:xfrm flipV="1">
            <a:off x="5422900" y="4729680"/>
            <a:ext cx="566422" cy="453319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8CA164C-04BE-484D-ABCF-E9EAE09C195C}"/>
              </a:ext>
            </a:extLst>
          </p:cNvPr>
          <p:cNvCxnSpPr>
            <a:cxnSpLocks/>
          </p:cNvCxnSpPr>
          <p:nvPr/>
        </p:nvCxnSpPr>
        <p:spPr>
          <a:xfrm flipH="1">
            <a:off x="7675882" y="4200611"/>
            <a:ext cx="767078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79A6B3F2-C9AF-4735-824F-8015E95A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BC27-3531-424D-ACF5-603AA2487E97}" type="datetime1">
              <a:rPr lang="fr-FR" smtClean="0"/>
              <a:t>01/12/2025</a:t>
            </a:fld>
            <a:endParaRPr lang="fr-FR"/>
          </a:p>
        </p:txBody>
      </p:sp>
      <p:sp>
        <p:nvSpPr>
          <p:cNvPr id="20" name="Espace réservé du pied de page 19">
            <a:extLst>
              <a:ext uri="{FF2B5EF4-FFF2-40B4-BE49-F238E27FC236}">
                <a16:creationId xmlns:a16="http://schemas.microsoft.com/office/drawing/2014/main" id="{8BAFCE70-291E-4C7D-AAA2-7D2CC69A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E377071D-0936-4FD4-BE7C-EC8E643A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40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2FB00A6-2A9E-47E8-81AA-74C4043FB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" y="823292"/>
            <a:ext cx="4514683" cy="3383986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D7C083B-D8B8-4D1C-810A-BAAF45DB2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880" y="0"/>
            <a:ext cx="6914515" cy="39465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6D6F1C-ABCC-4246-88FD-93FAD4CAF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968" y="3775125"/>
            <a:ext cx="4294822" cy="2950795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80E23C-BA74-4CA7-8806-D400CE9D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E185-5759-490E-844E-D3ED5749E264}" type="datetime1">
              <a:rPr lang="fr-FR" smtClean="0"/>
              <a:t>01/12/2025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D9EF4E-9230-4871-8E76-66695C85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FB027C-40F8-4467-8142-C8E58020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90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0368F-5B6B-49BC-B95C-1166C677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buy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 ?: </a:t>
            </a:r>
            <a:r>
              <a:rPr lang="fr-FR" dirty="0" err="1"/>
              <a:t>creation</a:t>
            </a:r>
            <a:r>
              <a:rPr lang="fr-FR" dirty="0"/>
              <a:t> of  persona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FD6046-489E-4FC6-98C1-BDD714047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001"/>
            <a:ext cx="10515600" cy="53204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/>
              <a:t>To define your customers' most common </a:t>
            </a:r>
            <a:r>
              <a:rPr lang="en-US" dirty="0">
                <a:highlight>
                  <a:srgbClr val="FFFF00"/>
                </a:highlight>
              </a:rPr>
              <a:t>needs, expectations </a:t>
            </a:r>
            <a:r>
              <a:rPr lang="en-US" dirty="0"/>
              <a:t>and </a:t>
            </a:r>
            <a:r>
              <a:rPr lang="en-US" dirty="0">
                <a:highlight>
                  <a:srgbClr val="FFFF00"/>
                </a:highlight>
              </a:rPr>
              <a:t>limitations</a:t>
            </a:r>
            <a:r>
              <a:rPr lang="en-US" dirty="0"/>
              <a:t>.</a:t>
            </a:r>
          </a:p>
          <a:p>
            <a:r>
              <a:rPr lang="en-US" dirty="0"/>
              <a:t>Information are collected in a </a:t>
            </a:r>
            <a:r>
              <a:rPr lang="en-US" dirty="0">
                <a:highlight>
                  <a:srgbClr val="FFFF00"/>
                </a:highlight>
              </a:rPr>
              <a:t>database</a:t>
            </a:r>
            <a:endParaRPr lang="fr-FR" dirty="0">
              <a:highlight>
                <a:srgbClr val="FFFF00"/>
              </a:highlight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3178A41-3475-42EC-A34A-D392D5DD8E5F}"/>
              </a:ext>
            </a:extLst>
          </p:cNvPr>
          <p:cNvGrpSpPr/>
          <p:nvPr/>
        </p:nvGrpSpPr>
        <p:grpSpPr>
          <a:xfrm>
            <a:off x="1087120" y="3147684"/>
            <a:ext cx="2225040" cy="2568766"/>
            <a:chOff x="1087120" y="3147684"/>
            <a:chExt cx="2225040" cy="25687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5422BC-5069-460C-9ADE-2FC533A88122}"/>
                </a:ext>
              </a:extLst>
            </p:cNvPr>
            <p:cNvSpPr/>
            <p:nvPr/>
          </p:nvSpPr>
          <p:spPr>
            <a:xfrm>
              <a:off x="1087120" y="3147684"/>
              <a:ext cx="1981200" cy="73152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Life goals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CC0363-F7F9-407C-B209-C2626ECE41B8}"/>
                </a:ext>
              </a:extLst>
            </p:cNvPr>
            <p:cNvSpPr/>
            <p:nvPr/>
          </p:nvSpPr>
          <p:spPr>
            <a:xfrm>
              <a:off x="1087120" y="4101867"/>
              <a:ext cx="2225040" cy="73152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Common complaints</a:t>
              </a:r>
            </a:p>
            <a:p>
              <a:pPr algn="ctr"/>
              <a:endParaRPr lang="fr-FR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1EDF2B-D26F-4E88-BC98-56E5FFE192ED}"/>
                </a:ext>
              </a:extLst>
            </p:cNvPr>
            <p:cNvSpPr/>
            <p:nvPr/>
          </p:nvSpPr>
          <p:spPr>
            <a:xfrm>
              <a:off x="1087120" y="5056050"/>
              <a:ext cx="1940560" cy="660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Interests</a:t>
              </a:r>
              <a:endParaRPr lang="fr-FR" dirty="0"/>
            </a:p>
            <a:p>
              <a:pPr algn="ctr"/>
              <a:endParaRPr lang="fr-FR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51E5852-7A97-40DD-B439-6E1DD8951391}"/>
              </a:ext>
            </a:extLst>
          </p:cNvPr>
          <p:cNvSpPr/>
          <p:nvPr/>
        </p:nvSpPr>
        <p:spPr>
          <a:xfrm>
            <a:off x="3482340" y="3138482"/>
            <a:ext cx="1940560" cy="12309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How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appreciate</a:t>
            </a:r>
            <a:r>
              <a:rPr lang="fr-FR" dirty="0"/>
              <a:t> to use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product</a:t>
            </a:r>
            <a:r>
              <a:rPr lang="fr-FR" dirty="0"/>
              <a:t> ?</a:t>
            </a:r>
          </a:p>
          <a:p>
            <a:pPr algn="ctr"/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78868D6-45D3-470C-BFE1-713470FDFCB8}"/>
              </a:ext>
            </a:extLst>
          </p:cNvPr>
          <p:cNvGrpSpPr/>
          <p:nvPr/>
        </p:nvGrpSpPr>
        <p:grpSpPr>
          <a:xfrm>
            <a:off x="8442960" y="2201252"/>
            <a:ext cx="2289810" cy="4532747"/>
            <a:chOff x="8483600" y="1906109"/>
            <a:chExt cx="2289810" cy="453274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49DA83-A9FA-4873-AA72-985C021687AE}"/>
                </a:ext>
              </a:extLst>
            </p:cNvPr>
            <p:cNvSpPr/>
            <p:nvPr/>
          </p:nvSpPr>
          <p:spPr>
            <a:xfrm>
              <a:off x="8483600" y="3637907"/>
              <a:ext cx="2255520" cy="7315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>
                  <a:solidFill>
                    <a:schemeClr val="tx1"/>
                  </a:solidFill>
                </a:rPr>
                <a:t>Level</a:t>
              </a:r>
              <a:r>
                <a:rPr lang="fr-FR" dirty="0">
                  <a:solidFill>
                    <a:schemeClr val="tx1"/>
                  </a:solidFill>
                </a:rPr>
                <a:t> of </a:t>
              </a:r>
              <a:r>
                <a:rPr lang="fr-FR" dirty="0" err="1">
                  <a:solidFill>
                    <a:schemeClr val="tx1"/>
                  </a:solidFill>
                </a:rPr>
                <a:t>education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816C0D-054A-48D0-ADF4-E8EED8C44FAF}"/>
                </a:ext>
              </a:extLst>
            </p:cNvPr>
            <p:cNvSpPr/>
            <p:nvPr/>
          </p:nvSpPr>
          <p:spPr>
            <a:xfrm>
              <a:off x="8483600" y="2738828"/>
              <a:ext cx="2255520" cy="7315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Age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512459-0239-40CD-9B23-7C43E78D8EA1}"/>
                </a:ext>
              </a:extLst>
            </p:cNvPr>
            <p:cNvSpPr/>
            <p:nvPr/>
          </p:nvSpPr>
          <p:spPr>
            <a:xfrm>
              <a:off x="8483600" y="1906109"/>
              <a:ext cx="2255520" cy="7315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Location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B565C9-E5D2-4EE3-97FF-EF09BBB338A3}"/>
                </a:ext>
              </a:extLst>
            </p:cNvPr>
            <p:cNvSpPr/>
            <p:nvPr/>
          </p:nvSpPr>
          <p:spPr>
            <a:xfrm>
              <a:off x="8483600" y="4495161"/>
              <a:ext cx="2255520" cy="7315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>
                  <a:solidFill>
                    <a:schemeClr val="tx1"/>
                  </a:solidFill>
                </a:rPr>
                <a:t>Income</a:t>
              </a:r>
              <a:r>
                <a:rPr lang="fr-FR" dirty="0">
                  <a:solidFill>
                    <a:schemeClr val="tx1"/>
                  </a:solidFill>
                </a:rPr>
                <a:t> </a:t>
              </a:r>
              <a:r>
                <a:rPr lang="fr-FR" dirty="0" err="1">
                  <a:solidFill>
                    <a:schemeClr val="tx1"/>
                  </a:solidFill>
                </a:rPr>
                <a:t>level</a:t>
              </a:r>
              <a:r>
                <a:rPr lang="fr-FR" dirty="0">
                  <a:solidFill>
                    <a:schemeClr val="tx1"/>
                  </a:solidFill>
                </a:rPr>
                <a:t>/</a:t>
              </a:r>
              <a:r>
                <a:rPr lang="fr-FR" dirty="0" err="1">
                  <a:solidFill>
                    <a:schemeClr val="tx1"/>
                  </a:solidFill>
                </a:rPr>
                <a:t>awareness</a:t>
              </a:r>
              <a:r>
                <a:rPr lang="fr-FR" dirty="0">
                  <a:solidFill>
                    <a:schemeClr val="tx1"/>
                  </a:solidFill>
                </a:rPr>
                <a:t> of the </a:t>
              </a:r>
              <a:r>
                <a:rPr lang="fr-FR" dirty="0" err="1">
                  <a:solidFill>
                    <a:schemeClr val="tx1"/>
                  </a:solidFill>
                </a:rPr>
                <a:t>ecological</a:t>
              </a:r>
              <a:r>
                <a:rPr lang="fr-FR" dirty="0">
                  <a:solidFill>
                    <a:schemeClr val="tx1"/>
                  </a:solidFill>
                </a:rPr>
                <a:t> topic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398578-D91D-4E35-97F2-81FF7E070D09}"/>
                </a:ext>
              </a:extLst>
            </p:cNvPr>
            <p:cNvSpPr/>
            <p:nvPr/>
          </p:nvSpPr>
          <p:spPr>
            <a:xfrm>
              <a:off x="8517890" y="5449843"/>
              <a:ext cx="2255520" cy="9890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>
                  <a:solidFill>
                    <a:schemeClr val="tx1"/>
                  </a:solidFill>
                </a:rPr>
                <a:t>Where</a:t>
              </a:r>
              <a:r>
                <a:rPr lang="fr-FR" dirty="0">
                  <a:solidFill>
                    <a:schemeClr val="tx1"/>
                  </a:solidFill>
                </a:rPr>
                <a:t> </a:t>
              </a:r>
              <a:r>
                <a:rPr lang="fr-FR" dirty="0" err="1">
                  <a:solidFill>
                    <a:schemeClr val="tx1"/>
                  </a:solidFill>
                </a:rPr>
                <a:t>they</a:t>
              </a:r>
              <a:r>
                <a:rPr lang="fr-FR" dirty="0">
                  <a:solidFill>
                    <a:schemeClr val="tx1"/>
                  </a:solidFill>
                </a:rPr>
                <a:t> </a:t>
              </a:r>
              <a:r>
                <a:rPr lang="fr-FR" dirty="0" err="1">
                  <a:solidFill>
                    <a:schemeClr val="tx1"/>
                  </a:solidFill>
                </a:rPr>
                <a:t>hang</a:t>
              </a:r>
              <a:r>
                <a:rPr lang="fr-FR" dirty="0">
                  <a:solidFill>
                    <a:schemeClr val="tx1"/>
                  </a:solidFill>
                </a:rPr>
                <a:t> out? (</a:t>
              </a:r>
              <a:r>
                <a:rPr lang="fr-FR" dirty="0" err="1">
                  <a:solidFill>
                    <a:schemeClr val="tx1"/>
                  </a:solidFill>
                </a:rPr>
                <a:t>distributors</a:t>
              </a:r>
              <a:r>
                <a:rPr lang="fr-FR" dirty="0">
                  <a:solidFill>
                    <a:schemeClr val="tx1"/>
                  </a:solidFill>
                </a:rPr>
                <a:t>, </a:t>
              </a:r>
              <a:r>
                <a:rPr lang="fr-FR" dirty="0" err="1">
                  <a:solidFill>
                    <a:schemeClr val="tx1"/>
                  </a:solidFill>
                </a:rPr>
                <a:t>professional</a:t>
              </a:r>
              <a:r>
                <a:rPr lang="fr-FR" dirty="0">
                  <a:solidFill>
                    <a:schemeClr val="tx1"/>
                  </a:solidFill>
                </a:rPr>
                <a:t>, internet)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624F8BC-2C39-4D9A-93E4-27114EDA1907}"/>
              </a:ext>
            </a:extLst>
          </p:cNvPr>
          <p:cNvSpPr/>
          <p:nvPr/>
        </p:nvSpPr>
        <p:spPr>
          <a:xfrm>
            <a:off x="3482340" y="4586276"/>
            <a:ext cx="1940560" cy="12309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Experience</a:t>
            </a:r>
            <a:r>
              <a:rPr lang="fr-FR" dirty="0"/>
              <a:t> positive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product</a:t>
            </a:r>
            <a:r>
              <a:rPr lang="fr-FR" dirty="0"/>
              <a:t>, and a </a:t>
            </a:r>
            <a:r>
              <a:rPr lang="fr-FR" dirty="0" err="1"/>
              <a:t>negative</a:t>
            </a:r>
            <a:r>
              <a:rPr lang="fr-FR" dirty="0"/>
              <a:t> one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553B5E-9EDE-46BB-B2D5-E374449CFDDA}"/>
              </a:ext>
            </a:extLst>
          </p:cNvPr>
          <p:cNvSpPr/>
          <p:nvPr/>
        </p:nvSpPr>
        <p:spPr>
          <a:xfrm>
            <a:off x="5989322" y="3752254"/>
            <a:ext cx="1686560" cy="14307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Experience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B22E165-77F5-4083-BE45-B6398307E92A}"/>
              </a:ext>
            </a:extLst>
          </p:cNvPr>
          <p:cNvCxnSpPr/>
          <p:nvPr/>
        </p:nvCxnSpPr>
        <p:spPr>
          <a:xfrm>
            <a:off x="5422900" y="3752254"/>
            <a:ext cx="566422" cy="448357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08E25A1-96FC-4C8F-8BCF-50FF8DD41BA0}"/>
              </a:ext>
            </a:extLst>
          </p:cNvPr>
          <p:cNvCxnSpPr>
            <a:cxnSpLocks/>
          </p:cNvCxnSpPr>
          <p:nvPr/>
        </p:nvCxnSpPr>
        <p:spPr>
          <a:xfrm flipV="1">
            <a:off x="5422900" y="4729680"/>
            <a:ext cx="566422" cy="453319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8CA164C-04BE-484D-ABCF-E9EAE09C195C}"/>
              </a:ext>
            </a:extLst>
          </p:cNvPr>
          <p:cNvCxnSpPr>
            <a:cxnSpLocks/>
          </p:cNvCxnSpPr>
          <p:nvPr/>
        </p:nvCxnSpPr>
        <p:spPr>
          <a:xfrm flipH="1">
            <a:off x="7675882" y="4200611"/>
            <a:ext cx="767078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79A6B3F2-C9AF-4735-824F-8015E95A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BC27-3531-424D-ACF5-603AA2487E97}" type="datetime1">
              <a:rPr lang="fr-FR" smtClean="0"/>
              <a:t>01/12/2025</a:t>
            </a:fld>
            <a:endParaRPr lang="fr-FR"/>
          </a:p>
        </p:txBody>
      </p:sp>
      <p:sp>
        <p:nvSpPr>
          <p:cNvPr id="20" name="Espace réservé du pied de page 19">
            <a:extLst>
              <a:ext uri="{FF2B5EF4-FFF2-40B4-BE49-F238E27FC236}">
                <a16:creationId xmlns:a16="http://schemas.microsoft.com/office/drawing/2014/main" id="{8BAFCE70-291E-4C7D-AAA2-7D2CC69A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E377071D-0936-4FD4-BE7C-EC8E643A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998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0AFC7-80B6-4254-AF5D-431F0765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group and </a:t>
            </a:r>
            <a:r>
              <a:rPr lang="fr-FR" dirty="0" err="1"/>
              <a:t>individual</a:t>
            </a:r>
            <a:r>
              <a:rPr lang="fr-FR" dirty="0"/>
              <a:t> :</a:t>
            </a:r>
            <a:br>
              <a:rPr lang="fr-FR" dirty="0"/>
            </a:br>
            <a:r>
              <a:rPr lang="fr-FR" dirty="0"/>
              <a:t> 2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approaches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F4AB9A-BC80-4B53-8F53-0005656C0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Group : </a:t>
            </a:r>
          </a:p>
          <a:p>
            <a:r>
              <a:rPr lang="fr-FR" dirty="0"/>
              <a:t>Topic of the marketing, information are </a:t>
            </a:r>
            <a:r>
              <a:rPr lang="fr-FR" dirty="0" err="1"/>
              <a:t>treated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statistic</a:t>
            </a:r>
            <a:r>
              <a:rPr lang="fr-FR" dirty="0"/>
              <a:t> </a:t>
            </a:r>
            <a:r>
              <a:rPr lang="fr-FR" dirty="0" err="1"/>
              <a:t>tools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talk about </a:t>
            </a:r>
            <a:r>
              <a:rPr lang="fr-FR" dirty="0" err="1"/>
              <a:t>average</a:t>
            </a:r>
            <a:r>
              <a:rPr lang="fr-FR" dirty="0"/>
              <a:t> and </a:t>
            </a:r>
            <a:r>
              <a:rPr lang="fr-FR" dirty="0" err="1"/>
              <a:t>difference</a:t>
            </a:r>
            <a:r>
              <a:rPr lang="fr-FR" dirty="0"/>
              <a:t> to the </a:t>
            </a:r>
            <a:r>
              <a:rPr lang="fr-FR" dirty="0" err="1"/>
              <a:t>average</a:t>
            </a:r>
            <a:r>
              <a:rPr lang="fr-FR" dirty="0"/>
              <a:t>, promotion of the </a:t>
            </a:r>
            <a:r>
              <a:rPr lang="fr-FR" dirty="0" err="1"/>
              <a:t>product</a:t>
            </a:r>
            <a:r>
              <a:rPr lang="fr-FR" dirty="0"/>
              <a:t> to a maximum of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customers</a:t>
            </a:r>
            <a:r>
              <a:rPr lang="fr-FR" dirty="0"/>
              <a:t> « Push »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One </a:t>
            </a:r>
            <a:r>
              <a:rPr lang="fr-FR" dirty="0" err="1"/>
              <a:t>person</a:t>
            </a:r>
            <a:r>
              <a:rPr lang="fr-FR" dirty="0"/>
              <a:t> : </a:t>
            </a:r>
          </a:p>
          <a:p>
            <a:r>
              <a:rPr lang="fr-FR" dirty="0" err="1"/>
              <a:t>Unic</a:t>
            </a:r>
            <a:r>
              <a:rPr lang="fr-FR" dirty="0"/>
              <a:t>, description of a </a:t>
            </a:r>
            <a:r>
              <a:rPr lang="fr-FR" dirty="0" err="1"/>
              <a:t>behaviour</a:t>
            </a:r>
            <a:r>
              <a:rPr lang="fr-FR" dirty="0"/>
              <a:t> in a </a:t>
            </a:r>
            <a:r>
              <a:rPr lang="fr-FR" dirty="0" err="1"/>
              <a:t>context</a:t>
            </a:r>
            <a:r>
              <a:rPr lang="fr-FR" dirty="0"/>
              <a:t>, values=attitude, </a:t>
            </a:r>
            <a:r>
              <a:rPr lang="fr-FR" dirty="0" err="1"/>
              <a:t>make</a:t>
            </a:r>
            <a:r>
              <a:rPr lang="fr-FR" dirty="0"/>
              <a:t> a </a:t>
            </a:r>
            <a:r>
              <a:rPr lang="fr-FR" dirty="0" err="1"/>
              <a:t>decision</a:t>
            </a:r>
            <a:r>
              <a:rPr lang="fr-FR" dirty="0"/>
              <a:t> : </a:t>
            </a:r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and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confident of </a:t>
            </a:r>
            <a:r>
              <a:rPr lang="fr-FR" dirty="0" err="1"/>
              <a:t>this</a:t>
            </a:r>
            <a:r>
              <a:rPr lang="fr-FR" dirty="0"/>
              <a:t> paiement.</a:t>
            </a:r>
          </a:p>
          <a:p>
            <a:endParaRPr lang="fr-FR" dirty="0"/>
          </a:p>
          <a:p>
            <a:r>
              <a:rPr lang="fr-FR" dirty="0"/>
              <a:t>Common issue : </a:t>
            </a:r>
            <a:r>
              <a:rPr lang="fr-FR" dirty="0">
                <a:highlight>
                  <a:srgbClr val="FFFF00"/>
                </a:highlight>
              </a:rPr>
              <a:t>to </a:t>
            </a:r>
            <a:r>
              <a:rPr lang="fr-FR" dirty="0" err="1">
                <a:highlight>
                  <a:srgbClr val="FFFF00"/>
                </a:highlight>
              </a:rPr>
              <a:t>understand</a:t>
            </a:r>
            <a:r>
              <a:rPr lang="fr-FR" dirty="0">
                <a:highlight>
                  <a:srgbClr val="FFFF00"/>
                </a:highlight>
              </a:rPr>
              <a:t> the </a:t>
            </a:r>
            <a:r>
              <a:rPr lang="fr-FR" dirty="0" err="1">
                <a:highlight>
                  <a:srgbClr val="FFFF00"/>
                </a:highlight>
              </a:rPr>
              <a:t>market</a:t>
            </a:r>
            <a:r>
              <a:rPr lang="fr-FR" dirty="0">
                <a:highlight>
                  <a:srgbClr val="FFFF00"/>
                </a:highlight>
              </a:rPr>
              <a:t> and </a:t>
            </a:r>
            <a:r>
              <a:rPr lang="fr-FR" dirty="0" err="1">
                <a:highlight>
                  <a:srgbClr val="FFFF00"/>
                </a:highlight>
              </a:rPr>
              <a:t>increase</a:t>
            </a:r>
            <a:r>
              <a:rPr lang="fr-FR" dirty="0">
                <a:highlight>
                  <a:srgbClr val="FFFF00"/>
                </a:highlight>
              </a:rPr>
              <a:t> the sales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C4FE11-0DF0-4C97-AE36-53C45DAB4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B3CB-910A-4553-A6A1-C694AF76FCD9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1983D4-5B29-472C-919D-04D1A0B9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5CB826-1684-436A-8062-8D3703FA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97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DDC26-0E6E-4058-8136-69D409DB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 Europe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ADC153-92FF-4D27-9088-347E4EB4D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Group : </a:t>
            </a:r>
            <a:endParaRPr lang="fr-FR" dirty="0">
              <a:highlight>
                <a:srgbClr val="00FF00"/>
              </a:highlight>
            </a:endParaRPr>
          </a:p>
          <a:p>
            <a:pPr lvl="1"/>
            <a:r>
              <a:rPr lang="fr-FR" dirty="0" err="1"/>
              <a:t>Markets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decribed</a:t>
            </a:r>
            <a:r>
              <a:rPr lang="fr-FR" dirty="0"/>
              <a:t> as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different</a:t>
            </a:r>
            <a:endParaRPr lang="fr-FR" dirty="0"/>
          </a:p>
          <a:p>
            <a:pPr lvl="1"/>
            <a:r>
              <a:rPr lang="fr-FR" dirty="0"/>
              <a:t>Culture, </a:t>
            </a:r>
            <a:r>
              <a:rPr lang="fr-FR" dirty="0" err="1"/>
              <a:t>law</a:t>
            </a:r>
            <a:r>
              <a:rPr lang="fr-FR" dirty="0"/>
              <a:t> can influence the </a:t>
            </a:r>
            <a:r>
              <a:rPr lang="fr-FR" dirty="0" err="1"/>
              <a:t>access</a:t>
            </a:r>
            <a:r>
              <a:rPr lang="fr-FR" dirty="0"/>
              <a:t> to the </a:t>
            </a:r>
            <a:r>
              <a:rPr lang="fr-FR" dirty="0" err="1"/>
              <a:t>market</a:t>
            </a:r>
            <a:endParaRPr lang="fr-FR" dirty="0"/>
          </a:p>
          <a:p>
            <a:pPr lvl="1"/>
            <a:r>
              <a:rPr lang="fr-FR" dirty="0" err="1"/>
              <a:t>Language</a:t>
            </a:r>
            <a:r>
              <a:rPr lang="fr-FR" dirty="0"/>
              <a:t> as a </a:t>
            </a:r>
            <a:r>
              <a:rPr lang="fr-FR" dirty="0" err="1"/>
              <a:t>barrier</a:t>
            </a:r>
            <a:endParaRPr lang="fr-FR" dirty="0"/>
          </a:p>
          <a:p>
            <a:pPr lvl="1"/>
            <a:r>
              <a:rPr lang="fr-FR" dirty="0"/>
              <a:t>Price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Brand </a:t>
            </a:r>
            <a:r>
              <a:rPr lang="fr-FR" dirty="0" err="1"/>
              <a:t>is</a:t>
            </a:r>
            <a:r>
              <a:rPr lang="fr-FR" dirty="0"/>
              <a:t> important</a:t>
            </a:r>
          </a:p>
          <a:p>
            <a:r>
              <a:rPr lang="fr-FR" dirty="0"/>
              <a:t>One Person</a:t>
            </a:r>
            <a:endParaRPr lang="fr-FR" dirty="0">
              <a:highlight>
                <a:srgbClr val="00FF00"/>
              </a:highlight>
            </a:endParaRPr>
          </a:p>
          <a:p>
            <a:pPr lvl="1"/>
            <a:r>
              <a:rPr lang="fr-FR" dirty="0"/>
              <a:t>There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difference</a:t>
            </a:r>
            <a:r>
              <a:rPr lang="fr-FR" dirty="0"/>
              <a:t> due to the country and </a:t>
            </a:r>
            <a:r>
              <a:rPr lang="fr-FR" dirty="0" err="1"/>
              <a:t>language</a:t>
            </a:r>
            <a:endParaRPr lang="fr-FR" dirty="0"/>
          </a:p>
          <a:p>
            <a:pPr lvl="1"/>
            <a:r>
              <a:rPr lang="fr-FR" dirty="0" err="1"/>
              <a:t>Experience</a:t>
            </a:r>
            <a:r>
              <a:rPr lang="fr-FR" dirty="0"/>
              <a:t> : </a:t>
            </a:r>
            <a:r>
              <a:rPr lang="fr-FR" dirty="0" err="1"/>
              <a:t>emotion</a:t>
            </a:r>
            <a:r>
              <a:rPr lang="fr-FR" dirty="0"/>
              <a:t>, attitude and </a:t>
            </a:r>
            <a:r>
              <a:rPr lang="fr-FR" dirty="0" err="1"/>
              <a:t>behaviour</a:t>
            </a:r>
            <a:endParaRPr lang="fr-FR" dirty="0"/>
          </a:p>
          <a:p>
            <a:pPr lvl="1"/>
            <a:r>
              <a:rPr lang="fr-FR" dirty="0"/>
              <a:t>Confidence in a Brand, Trust in the Product</a:t>
            </a:r>
          </a:p>
          <a:p>
            <a:pPr lvl="1"/>
            <a:r>
              <a:rPr lang="fr-FR" dirty="0"/>
              <a:t>Can </a:t>
            </a:r>
            <a:r>
              <a:rPr lang="fr-FR" dirty="0" err="1"/>
              <a:t>buy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one </a:t>
            </a:r>
            <a:r>
              <a:rPr lang="fr-FR" dirty="0" err="1"/>
              <a:t>product</a:t>
            </a:r>
            <a:r>
              <a:rPr lang="fr-FR" dirty="0"/>
              <a:t>, </a:t>
            </a:r>
            <a:r>
              <a:rPr lang="fr-FR" dirty="0">
                <a:highlight>
                  <a:srgbClr val="FFFF00"/>
                </a:highlight>
              </a:rPr>
              <a:t>a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CF4C89-15C8-4B3A-923B-48A227FC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856-E1EB-4926-9369-EA3C9DB3AD06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5A4A59-D56C-4CC8-92E5-016D4E13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AD06D1-2EAF-42DE-9A84-00356E17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45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DDC26-0E6E-4058-8136-69D409DB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 Europe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ADC153-92FF-4D27-9088-347E4EB4D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Group : </a:t>
            </a:r>
            <a:r>
              <a:rPr lang="fr-FR" dirty="0" err="1">
                <a:highlight>
                  <a:srgbClr val="00FF00"/>
                </a:highlight>
              </a:rPr>
              <a:t>Focused</a:t>
            </a:r>
            <a:r>
              <a:rPr lang="fr-FR" dirty="0">
                <a:highlight>
                  <a:srgbClr val="00FF00"/>
                </a:highlight>
              </a:rPr>
              <a:t> on </a:t>
            </a:r>
            <a:r>
              <a:rPr lang="fr-FR" dirty="0" err="1">
                <a:highlight>
                  <a:srgbClr val="00FF00"/>
                </a:highlight>
              </a:rPr>
              <a:t>products</a:t>
            </a:r>
            <a:endParaRPr lang="fr-FR" dirty="0">
              <a:highlight>
                <a:srgbClr val="00FF00"/>
              </a:highlight>
            </a:endParaRPr>
          </a:p>
          <a:p>
            <a:pPr lvl="1"/>
            <a:r>
              <a:rPr lang="fr-FR" dirty="0" err="1"/>
              <a:t>Markets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decribed</a:t>
            </a:r>
            <a:r>
              <a:rPr lang="fr-FR" dirty="0"/>
              <a:t> as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different</a:t>
            </a:r>
            <a:endParaRPr lang="fr-FR" dirty="0"/>
          </a:p>
          <a:p>
            <a:pPr lvl="1"/>
            <a:r>
              <a:rPr lang="fr-FR" dirty="0"/>
              <a:t>Culture, </a:t>
            </a:r>
            <a:r>
              <a:rPr lang="fr-FR" dirty="0" err="1"/>
              <a:t>law</a:t>
            </a:r>
            <a:r>
              <a:rPr lang="fr-FR" dirty="0"/>
              <a:t> can influence the </a:t>
            </a:r>
            <a:r>
              <a:rPr lang="fr-FR" dirty="0" err="1"/>
              <a:t>access</a:t>
            </a:r>
            <a:r>
              <a:rPr lang="fr-FR" dirty="0"/>
              <a:t> to the </a:t>
            </a:r>
            <a:r>
              <a:rPr lang="fr-FR" dirty="0" err="1"/>
              <a:t>market</a:t>
            </a:r>
            <a:endParaRPr lang="fr-FR" dirty="0"/>
          </a:p>
          <a:p>
            <a:pPr lvl="1"/>
            <a:r>
              <a:rPr lang="fr-FR" dirty="0" err="1"/>
              <a:t>Language</a:t>
            </a:r>
            <a:r>
              <a:rPr lang="fr-FR" dirty="0"/>
              <a:t> as a </a:t>
            </a:r>
            <a:r>
              <a:rPr lang="fr-FR" dirty="0" err="1"/>
              <a:t>barrier</a:t>
            </a:r>
            <a:endParaRPr lang="fr-FR" dirty="0"/>
          </a:p>
          <a:p>
            <a:pPr lvl="1"/>
            <a:r>
              <a:rPr lang="fr-FR" dirty="0"/>
              <a:t>Price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Brand </a:t>
            </a:r>
            <a:r>
              <a:rPr lang="fr-FR" dirty="0" err="1"/>
              <a:t>is</a:t>
            </a:r>
            <a:r>
              <a:rPr lang="fr-FR" dirty="0"/>
              <a:t> important</a:t>
            </a:r>
          </a:p>
          <a:p>
            <a:r>
              <a:rPr lang="fr-FR" dirty="0"/>
              <a:t>One Person : </a:t>
            </a:r>
            <a:r>
              <a:rPr lang="fr-FR" dirty="0" err="1">
                <a:highlight>
                  <a:srgbClr val="00FF00"/>
                </a:highlight>
              </a:rPr>
              <a:t>Focused</a:t>
            </a:r>
            <a:r>
              <a:rPr lang="fr-FR" dirty="0">
                <a:highlight>
                  <a:srgbClr val="00FF00"/>
                </a:highlight>
              </a:rPr>
              <a:t> on the satisfaction to change/to use</a:t>
            </a:r>
          </a:p>
          <a:p>
            <a:pPr lvl="1"/>
            <a:r>
              <a:rPr lang="fr-FR" dirty="0"/>
              <a:t>There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difference</a:t>
            </a:r>
            <a:r>
              <a:rPr lang="fr-FR" dirty="0"/>
              <a:t> due to the country and </a:t>
            </a:r>
            <a:r>
              <a:rPr lang="fr-FR" dirty="0" err="1"/>
              <a:t>language</a:t>
            </a:r>
            <a:endParaRPr lang="fr-FR" dirty="0"/>
          </a:p>
          <a:p>
            <a:pPr lvl="1"/>
            <a:r>
              <a:rPr lang="fr-FR" dirty="0" err="1"/>
              <a:t>Experience</a:t>
            </a:r>
            <a:r>
              <a:rPr lang="fr-FR" dirty="0"/>
              <a:t> : </a:t>
            </a:r>
            <a:r>
              <a:rPr lang="fr-FR" dirty="0" err="1"/>
              <a:t>emotion</a:t>
            </a:r>
            <a:r>
              <a:rPr lang="fr-FR" dirty="0"/>
              <a:t>, attitude and </a:t>
            </a:r>
            <a:r>
              <a:rPr lang="fr-FR" dirty="0" err="1"/>
              <a:t>behaviour</a:t>
            </a:r>
            <a:endParaRPr lang="fr-FR" dirty="0"/>
          </a:p>
          <a:p>
            <a:pPr lvl="1"/>
            <a:r>
              <a:rPr lang="fr-FR" dirty="0"/>
              <a:t>Confidence in a Brand, Trust in the Product</a:t>
            </a:r>
          </a:p>
          <a:p>
            <a:pPr lvl="1"/>
            <a:r>
              <a:rPr lang="fr-FR" dirty="0"/>
              <a:t>Can </a:t>
            </a:r>
            <a:r>
              <a:rPr lang="fr-FR" dirty="0" err="1"/>
              <a:t>buy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one </a:t>
            </a:r>
            <a:r>
              <a:rPr lang="fr-FR" dirty="0" err="1"/>
              <a:t>product</a:t>
            </a:r>
            <a:r>
              <a:rPr lang="fr-FR" dirty="0"/>
              <a:t>, </a:t>
            </a:r>
            <a:r>
              <a:rPr lang="fr-FR" dirty="0">
                <a:highlight>
                  <a:srgbClr val="FFFF00"/>
                </a:highlight>
              </a:rPr>
              <a:t>a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CF4C89-15C8-4B3A-923B-48A227FC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856-E1EB-4926-9369-EA3C9DB3AD06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5A4A59-D56C-4CC8-92E5-016D4E13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AD06D1-2EAF-42DE-9A84-00356E17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84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86D0D5-DA53-49D6-9F04-ABEA60C4F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Portofolio</a:t>
            </a:r>
            <a:r>
              <a:rPr lang="fr-FR" dirty="0"/>
              <a:t> of </a:t>
            </a:r>
            <a:r>
              <a:rPr lang="fr-FR" dirty="0" err="1"/>
              <a:t>products</a:t>
            </a:r>
            <a:r>
              <a:rPr lang="fr-FR" dirty="0"/>
              <a:t> </a:t>
            </a:r>
            <a:r>
              <a:rPr lang="fr-FR" dirty="0" err="1"/>
              <a:t>oriented</a:t>
            </a:r>
            <a:r>
              <a:rPr lang="fr-FR" dirty="0"/>
              <a:t> Clients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6D1586-00DA-4731-8EE0-03CB42659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 slip Français : </a:t>
            </a:r>
          </a:p>
          <a:p>
            <a:r>
              <a:rPr lang="fr-FR" dirty="0"/>
              <a:t>A large range of </a:t>
            </a:r>
            <a:r>
              <a:rPr lang="fr-FR" dirty="0" err="1"/>
              <a:t>Products</a:t>
            </a:r>
            <a:r>
              <a:rPr lang="fr-FR" dirty="0"/>
              <a:t> :</a:t>
            </a:r>
          </a:p>
          <a:p>
            <a:r>
              <a:rPr lang="fr-FR" dirty="0" err="1"/>
              <a:t>Underwear</a:t>
            </a:r>
            <a:r>
              <a:rPr lang="fr-FR" dirty="0"/>
              <a:t>, </a:t>
            </a:r>
            <a:r>
              <a:rPr lang="fr-FR" dirty="0" err="1"/>
              <a:t>socks</a:t>
            </a:r>
            <a:r>
              <a:rPr lang="fr-FR" dirty="0"/>
              <a:t>, Pyjamas, </a:t>
            </a:r>
            <a:r>
              <a:rPr lang="fr-FR" dirty="0" err="1"/>
              <a:t>Clothing</a:t>
            </a:r>
            <a:r>
              <a:rPr lang="fr-FR" dirty="0"/>
              <a:t>, </a:t>
            </a:r>
            <a:r>
              <a:rPr lang="fr-FR" dirty="0" err="1"/>
              <a:t>Footwear</a:t>
            </a:r>
            <a:r>
              <a:rPr lang="fr-FR" dirty="0"/>
              <a:t>, </a:t>
            </a:r>
            <a:r>
              <a:rPr lang="fr-FR" dirty="0" err="1"/>
              <a:t>Swimwear</a:t>
            </a:r>
            <a:r>
              <a:rPr lang="fr-FR" dirty="0"/>
              <a:t>, </a:t>
            </a:r>
            <a:r>
              <a:rPr lang="fr-FR" dirty="0" err="1">
                <a:highlight>
                  <a:srgbClr val="FFFF00"/>
                </a:highlight>
              </a:rPr>
              <a:t>Woman</a:t>
            </a:r>
            <a:endParaRPr lang="fr-FR" dirty="0">
              <a:highlight>
                <a:srgbClr val="FFFF00"/>
              </a:highlight>
            </a:endParaRPr>
          </a:p>
          <a:p>
            <a:r>
              <a:rPr lang="fr-FR" dirty="0" err="1"/>
              <a:t>Two</a:t>
            </a:r>
            <a:r>
              <a:rPr lang="fr-FR" dirty="0"/>
              <a:t> main </a:t>
            </a:r>
            <a:r>
              <a:rPr lang="fr-FR" dirty="0" err="1"/>
              <a:t>targets</a:t>
            </a:r>
            <a:r>
              <a:rPr lang="fr-FR" dirty="0"/>
              <a:t> : Men and </a:t>
            </a:r>
            <a:r>
              <a:rPr lang="fr-FR" dirty="0" err="1"/>
              <a:t>Women</a:t>
            </a:r>
            <a:r>
              <a:rPr lang="fr-FR" dirty="0"/>
              <a:t> 80% of the turnover (men) and 20% (</a:t>
            </a:r>
            <a:r>
              <a:rPr lang="fr-FR" dirty="0" err="1"/>
              <a:t>women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Frugal innovations</a:t>
            </a:r>
          </a:p>
          <a:p>
            <a:r>
              <a:rPr lang="fr-FR" dirty="0"/>
              <a:t>Can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in the </a:t>
            </a:r>
            <a:r>
              <a:rPr lang="fr-FR" dirty="0" err="1"/>
              <a:t>same</a:t>
            </a:r>
            <a:r>
              <a:rPr lang="fr-FR" dirty="0"/>
              <a:t> range ?</a:t>
            </a:r>
          </a:p>
          <a:p>
            <a:r>
              <a:rPr lang="fr-FR" dirty="0" err="1"/>
              <a:t>Which</a:t>
            </a:r>
            <a:r>
              <a:rPr lang="fr-FR" dirty="0"/>
              <a:t> one </a:t>
            </a:r>
            <a:r>
              <a:rPr lang="fr-FR" dirty="0" err="1"/>
              <a:t>it</a:t>
            </a:r>
            <a:r>
              <a:rPr lang="fr-FR" dirty="0"/>
              <a:t> the </a:t>
            </a:r>
            <a:r>
              <a:rPr lang="fr-FR" dirty="0" err="1"/>
              <a:t>easier</a:t>
            </a:r>
            <a:r>
              <a:rPr lang="fr-FR" dirty="0"/>
              <a:t> to </a:t>
            </a:r>
            <a:r>
              <a:rPr lang="fr-FR" dirty="0" err="1"/>
              <a:t>explain</a:t>
            </a:r>
            <a:r>
              <a:rPr lang="fr-FR" dirty="0"/>
              <a:t> ? To use ? To </a:t>
            </a:r>
            <a:r>
              <a:rPr lang="fr-FR" dirty="0" err="1"/>
              <a:t>introduce</a:t>
            </a:r>
            <a:r>
              <a:rPr lang="fr-FR" dirty="0"/>
              <a:t> ?</a:t>
            </a:r>
          </a:p>
          <a:p>
            <a:r>
              <a:rPr lang="fr-FR" dirty="0"/>
              <a:t>Clients </a:t>
            </a:r>
            <a:r>
              <a:rPr lang="fr-FR" dirty="0" err="1"/>
              <a:t>targeted</a:t>
            </a:r>
            <a:r>
              <a:rPr lang="fr-FR" dirty="0"/>
              <a:t> ?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9007D1-F4F2-4A6B-82A5-95CFA838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D991-B06B-4B61-AC0C-91490F45A405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475C9D-D261-4F0F-951D-187E6C16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8DC134-DDDC-42B7-9ACD-07148FDC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595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04A1F-E2FD-4984-A1F1-40DCD98E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Products</a:t>
            </a:r>
            <a:r>
              <a:rPr lang="fr-FR" dirty="0"/>
              <a:t> </a:t>
            </a:r>
            <a:r>
              <a:rPr lang="fr-FR" dirty="0" err="1"/>
              <a:t>portofolio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3B807A-6EFC-46A9-A608-227C1A7A5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basic one : more </a:t>
            </a:r>
            <a:r>
              <a:rPr lang="fr-FR" dirty="0" err="1"/>
              <a:t>than</a:t>
            </a:r>
            <a:r>
              <a:rPr lang="fr-FR" dirty="0"/>
              <a:t> 70% of the </a:t>
            </a:r>
            <a:r>
              <a:rPr lang="fr-FR" dirty="0" err="1"/>
              <a:t>demand</a:t>
            </a:r>
            <a:endParaRPr lang="fr-FR" dirty="0"/>
          </a:p>
          <a:p>
            <a:r>
              <a:rPr lang="fr-FR" dirty="0"/>
              <a:t>The original one : 25% of the </a:t>
            </a:r>
            <a:r>
              <a:rPr lang="fr-FR" dirty="0" err="1"/>
              <a:t>demand</a:t>
            </a:r>
            <a:r>
              <a:rPr lang="fr-FR" dirty="0"/>
              <a:t> (</a:t>
            </a:r>
            <a:r>
              <a:rPr lang="fr-FR" dirty="0" err="1"/>
              <a:t>complementary</a:t>
            </a:r>
            <a:r>
              <a:rPr lang="fr-FR" dirty="0"/>
              <a:t> </a:t>
            </a:r>
            <a:r>
              <a:rPr lang="fr-FR" dirty="0" err="1"/>
              <a:t>selling</a:t>
            </a:r>
            <a:r>
              <a:rPr lang="fr-FR" dirty="0"/>
              <a:t>)</a:t>
            </a:r>
          </a:p>
          <a:p>
            <a:r>
              <a:rPr lang="fr-FR" dirty="0"/>
              <a:t>The </a:t>
            </a:r>
            <a:r>
              <a:rPr lang="fr-FR" dirty="0" err="1"/>
              <a:t>creative</a:t>
            </a:r>
            <a:r>
              <a:rPr lang="fr-FR" dirty="0"/>
              <a:t> one : for </a:t>
            </a:r>
            <a:r>
              <a:rPr lang="fr-FR" dirty="0" err="1"/>
              <a:t>event</a:t>
            </a:r>
            <a:r>
              <a:rPr lang="fr-FR" dirty="0"/>
              <a:t> as Christmas (20% of the </a:t>
            </a:r>
            <a:r>
              <a:rPr lang="fr-FR" dirty="0" err="1"/>
              <a:t>demand</a:t>
            </a:r>
            <a:r>
              <a:rPr lang="fr-FR" dirty="0"/>
              <a:t>) : for the fun,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, to expose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C8D8C0-C284-4C7A-ADEA-6A8003A37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88" y="3644642"/>
            <a:ext cx="5109328" cy="2971487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FF0B24-E8F5-40FB-A0C5-B968D6CF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AAA6-1F89-429C-A566-E68FAE2FB232}" type="datetime1">
              <a:rPr lang="fr-FR" smtClean="0"/>
              <a:t>01/12/2025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633BAE-AA8F-43EA-AD61-48067DD1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F0A429-7D58-4182-A06B-5767C7AF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752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8984B-6C68-4097-ADE1-C7FEA7F60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Benefit</a:t>
            </a:r>
            <a:r>
              <a:rPr lang="fr-FR" dirty="0"/>
              <a:t>, </a:t>
            </a:r>
            <a:r>
              <a:rPr lang="fr-FR" dirty="0" err="1"/>
              <a:t>Advantage</a:t>
            </a:r>
            <a:r>
              <a:rPr lang="fr-FR" dirty="0"/>
              <a:t>, </a:t>
            </a:r>
            <a:r>
              <a:rPr lang="fr-FR" dirty="0" err="1"/>
              <a:t>Caracteristic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CBEAB66-6F2E-4FA8-8C11-7701E589B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412240"/>
            <a:ext cx="9398038" cy="5252720"/>
          </a:xfr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D5DDE20-D659-424E-9164-539CCE4BF11B}"/>
              </a:ext>
            </a:extLst>
          </p:cNvPr>
          <p:cNvCxnSpPr/>
          <p:nvPr/>
        </p:nvCxnSpPr>
        <p:spPr>
          <a:xfrm flipH="1">
            <a:off x="3169920" y="1178560"/>
            <a:ext cx="172720" cy="1981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11087D6-EA69-4CDF-873C-0875E9D95BF6}"/>
              </a:ext>
            </a:extLst>
          </p:cNvPr>
          <p:cNvCxnSpPr>
            <a:cxnSpLocks/>
          </p:cNvCxnSpPr>
          <p:nvPr/>
        </p:nvCxnSpPr>
        <p:spPr>
          <a:xfrm>
            <a:off x="5039322" y="1300717"/>
            <a:ext cx="294678" cy="25012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8B8C431-BE09-4276-B783-9D7052D299A7}"/>
              </a:ext>
            </a:extLst>
          </p:cNvPr>
          <p:cNvCxnSpPr>
            <a:cxnSpLocks/>
          </p:cNvCxnSpPr>
          <p:nvPr/>
        </p:nvCxnSpPr>
        <p:spPr>
          <a:xfrm>
            <a:off x="8869680" y="1178560"/>
            <a:ext cx="1422400" cy="24933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2D6136A9-82B1-49DC-9CF0-1E0D09AD53D4}"/>
              </a:ext>
            </a:extLst>
          </p:cNvPr>
          <p:cNvSpPr/>
          <p:nvPr/>
        </p:nvSpPr>
        <p:spPr>
          <a:xfrm>
            <a:off x="9875520" y="3586480"/>
            <a:ext cx="782320" cy="47752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D7B8009-C705-4F7D-A443-314BD30D22F1}"/>
              </a:ext>
            </a:extLst>
          </p:cNvPr>
          <p:cNvSpPr/>
          <p:nvPr/>
        </p:nvSpPr>
        <p:spPr>
          <a:xfrm>
            <a:off x="5151120" y="3586480"/>
            <a:ext cx="2316480" cy="4310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C75F51C-3ABC-40DE-997F-94F58F470CE1}"/>
              </a:ext>
            </a:extLst>
          </p:cNvPr>
          <p:cNvCxnSpPr>
            <a:cxnSpLocks/>
          </p:cNvCxnSpPr>
          <p:nvPr/>
        </p:nvCxnSpPr>
        <p:spPr>
          <a:xfrm>
            <a:off x="751840" y="3586480"/>
            <a:ext cx="1091184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390333F-FB4A-4527-99F8-5790CCD6ECE7}"/>
              </a:ext>
            </a:extLst>
          </p:cNvPr>
          <p:cNvSpPr/>
          <p:nvPr/>
        </p:nvSpPr>
        <p:spPr>
          <a:xfrm>
            <a:off x="838200" y="2225040"/>
            <a:ext cx="1965960" cy="782320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CLIENT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DEF42F-9C4F-4254-B59A-8C5D688C4F73}"/>
              </a:ext>
            </a:extLst>
          </p:cNvPr>
          <p:cNvSpPr/>
          <p:nvPr/>
        </p:nvSpPr>
        <p:spPr>
          <a:xfrm>
            <a:off x="868679" y="4511992"/>
            <a:ext cx="1965960" cy="782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PRODUCT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1BC4C9-CBA6-47B7-B6A8-BC79F4E2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76F6-F6BC-40CE-96E9-912B7CD80C73}" type="datetime1">
              <a:rPr lang="fr-FR" smtClean="0"/>
              <a:t>01/12/2025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02FA17-13F6-465A-B36E-F67CAEC9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2F6A11-7328-494A-A249-80FF5DE3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75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2A241-AE41-4F9E-99FA-9F74340A5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Keywords of </a:t>
            </a:r>
            <a:r>
              <a:rPr lang="fr-FR" dirty="0" err="1"/>
              <a:t>this</a:t>
            </a:r>
            <a:r>
              <a:rPr lang="fr-FR" dirty="0"/>
              <a:t> training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9AFBDA-D364-4A25-AFFF-F57B3E6E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F19A-F1F9-44CA-8F9A-589B8693F8C0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133206-A659-4063-AD7B-A07DB082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CA2DAD-0EBA-4C73-A8FE-A2B72192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2</a:t>
            </a:fld>
            <a:endParaRPr lang="fr-FR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F6BB3A8F-F1FC-4028-9A5E-56E80F90E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0766" y="2426413"/>
            <a:ext cx="7150467" cy="3149762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1706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7EDBE31-973B-4ABF-A8BB-50173F0D9C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749067"/>
              </p:ext>
            </p:extLst>
          </p:nvPr>
        </p:nvGraphicFramePr>
        <p:xfrm>
          <a:off x="838200" y="137795"/>
          <a:ext cx="10515600" cy="6431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849">
                  <a:extLst>
                    <a:ext uri="{9D8B030D-6E8A-4147-A177-3AD203B41FA5}">
                      <a16:colId xmlns:a16="http://schemas.microsoft.com/office/drawing/2014/main" val="787315060"/>
                    </a:ext>
                  </a:extLst>
                </a:gridCol>
                <a:gridCol w="2201431">
                  <a:extLst>
                    <a:ext uri="{9D8B030D-6E8A-4147-A177-3AD203B41FA5}">
                      <a16:colId xmlns:a16="http://schemas.microsoft.com/office/drawing/2014/main" val="4061624472"/>
                    </a:ext>
                  </a:extLst>
                </a:gridCol>
                <a:gridCol w="3174608">
                  <a:extLst>
                    <a:ext uri="{9D8B030D-6E8A-4147-A177-3AD203B41FA5}">
                      <a16:colId xmlns:a16="http://schemas.microsoft.com/office/drawing/2014/main" val="2199250933"/>
                    </a:ext>
                  </a:extLst>
                </a:gridCol>
                <a:gridCol w="3576712">
                  <a:extLst>
                    <a:ext uri="{9D8B030D-6E8A-4147-A177-3AD203B41FA5}">
                      <a16:colId xmlns:a16="http://schemas.microsoft.com/office/drawing/2014/main" val="4241815857"/>
                    </a:ext>
                  </a:extLst>
                </a:gridCol>
              </a:tblGrid>
              <a:tr h="697442">
                <a:tc>
                  <a:txBody>
                    <a:bodyPr/>
                    <a:lstStyle/>
                    <a:p>
                      <a:r>
                        <a:rPr lang="fr-FR" dirty="0"/>
                        <a:t>Innovative </a:t>
                      </a:r>
                      <a:r>
                        <a:rPr lang="fr-FR" dirty="0" err="1"/>
                        <a:t>products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Caracteristics</a:t>
                      </a:r>
                      <a:r>
                        <a:rPr lang="fr-FR" dirty="0"/>
                        <a:t>/</a:t>
                      </a:r>
                      <a:r>
                        <a:rPr lang="fr-FR" dirty="0" err="1"/>
                        <a:t>Advantages</a:t>
                      </a:r>
                      <a:r>
                        <a:rPr lang="fr-FR" dirty="0"/>
                        <a:t> of the </a:t>
                      </a:r>
                      <a:r>
                        <a:rPr lang="fr-FR" dirty="0" err="1"/>
                        <a:t>product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Benefits</a:t>
                      </a:r>
                      <a:r>
                        <a:rPr lang="fr-FR" dirty="0"/>
                        <a:t> of the </a:t>
                      </a:r>
                      <a:r>
                        <a:rPr lang="fr-FR" dirty="0" err="1"/>
                        <a:t>product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Suggestions for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502982"/>
                  </a:ext>
                </a:extLst>
              </a:tr>
              <a:tr h="27897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014980"/>
                  </a:ext>
                </a:extLst>
              </a:tr>
              <a:tr h="488209">
                <a:tc>
                  <a:txBody>
                    <a:bodyPr/>
                    <a:lstStyle/>
                    <a:p>
                      <a:r>
                        <a:rPr lang="fr-FR" dirty="0"/>
                        <a:t>Green </a:t>
                      </a:r>
                      <a:r>
                        <a:rPr lang="fr-FR" dirty="0" err="1"/>
                        <a:t>Rooftop</a:t>
                      </a:r>
                      <a:r>
                        <a:rPr lang="fr-FR" dirty="0"/>
                        <a:t>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346299"/>
                  </a:ext>
                </a:extLst>
              </a:tr>
              <a:tr h="27897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797528"/>
                  </a:ext>
                </a:extLst>
              </a:tr>
              <a:tr h="27897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80374"/>
                  </a:ext>
                </a:extLst>
              </a:tr>
              <a:tr h="27897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68709"/>
                  </a:ext>
                </a:extLst>
              </a:tr>
              <a:tr h="27897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57011"/>
                  </a:ext>
                </a:extLst>
              </a:tr>
              <a:tr h="27897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80203"/>
                  </a:ext>
                </a:extLst>
              </a:tr>
              <a:tr h="27897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320680"/>
                  </a:ext>
                </a:extLst>
              </a:tr>
              <a:tr h="4882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385411"/>
                  </a:ext>
                </a:extLst>
              </a:tr>
              <a:tr h="27897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512022"/>
                  </a:ext>
                </a:extLst>
              </a:tr>
              <a:tr h="27897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94303"/>
                  </a:ext>
                </a:extLst>
              </a:tr>
              <a:tr h="27897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834319"/>
                  </a:ext>
                </a:extLst>
              </a:tr>
              <a:tr h="27897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89336"/>
                  </a:ext>
                </a:extLst>
              </a:tr>
              <a:tr h="27897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001996"/>
                  </a:ext>
                </a:extLst>
              </a:tr>
            </a:tbl>
          </a:graphicData>
        </a:graphic>
      </p:graphicFrame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B1F728-CCD6-4A7C-B300-A7C7B409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0EAB-5838-4EC5-A114-B54D72E7C430}" type="datetime1">
              <a:rPr lang="fr-FR" smtClean="0"/>
              <a:t>01/12/2025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BFDDB9-E937-4FA2-9F8C-019057A9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7F183F-1A27-4D06-B5D6-03A59F6F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296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2944E-493A-4F31-A49F-104E84D78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Why</a:t>
            </a:r>
            <a:r>
              <a:rPr lang="fr-FR" dirty="0"/>
              <a:t> do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pay</a:t>
            </a:r>
            <a:r>
              <a:rPr lang="fr-FR" dirty="0"/>
              <a:t> for the </a:t>
            </a:r>
            <a:r>
              <a:rPr lang="fr-FR" dirty="0" err="1"/>
              <a:t>benefit</a:t>
            </a:r>
            <a:r>
              <a:rPr lang="fr-FR" dirty="0"/>
              <a:t> and not the </a:t>
            </a:r>
            <a:r>
              <a:rPr lang="fr-FR" dirty="0" err="1"/>
              <a:t>product</a:t>
            </a:r>
            <a:r>
              <a:rPr lang="fr-FR" dirty="0"/>
              <a:t>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380957-7310-4624-B1C0-B0572F6F7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due to the </a:t>
            </a:r>
            <a:r>
              <a:rPr lang="fr-FR" dirty="0" err="1"/>
              <a:t>risk</a:t>
            </a:r>
            <a:r>
              <a:rPr lang="fr-FR" dirty="0"/>
              <a:t> perception and the </a:t>
            </a:r>
            <a:r>
              <a:rPr lang="fr-FR" dirty="0" err="1"/>
              <a:t>consequences</a:t>
            </a:r>
            <a:r>
              <a:rPr lang="fr-FR" dirty="0"/>
              <a:t> of </a:t>
            </a:r>
            <a:r>
              <a:rPr lang="fr-FR" dirty="0" err="1"/>
              <a:t>taking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risk</a:t>
            </a:r>
            <a:endParaRPr lang="fr-FR" dirty="0"/>
          </a:p>
          <a:p>
            <a:endParaRPr lang="fr-FR" dirty="0"/>
          </a:p>
          <a:p>
            <a:pPr lvl="1"/>
            <a:r>
              <a:rPr lang="fr-FR" dirty="0"/>
              <a:t>Risk perception</a:t>
            </a:r>
          </a:p>
          <a:p>
            <a:pPr lvl="1"/>
            <a:r>
              <a:rPr lang="fr-FR" dirty="0"/>
              <a:t>Risk and the </a:t>
            </a:r>
            <a:r>
              <a:rPr lang="fr-FR" dirty="0" err="1"/>
              <a:t>history</a:t>
            </a:r>
            <a:r>
              <a:rPr lang="fr-FR" dirty="0"/>
              <a:t> of the management of the </a:t>
            </a:r>
            <a:r>
              <a:rPr lang="fr-FR" dirty="0" err="1"/>
              <a:t>risk</a:t>
            </a:r>
            <a:endParaRPr lang="fr-FR" dirty="0"/>
          </a:p>
          <a:p>
            <a:pPr lvl="1"/>
            <a:r>
              <a:rPr lang="fr-FR" dirty="0"/>
              <a:t>Risk and the </a:t>
            </a:r>
            <a:r>
              <a:rPr lang="fr-FR" dirty="0" err="1"/>
              <a:t>consequences</a:t>
            </a:r>
            <a:r>
              <a:rPr lang="fr-FR" dirty="0"/>
              <a:t> of the </a:t>
            </a:r>
            <a:r>
              <a:rPr lang="fr-FR" dirty="0" err="1"/>
              <a:t>risk</a:t>
            </a:r>
            <a:endParaRPr lang="fr-FR" dirty="0"/>
          </a:p>
          <a:p>
            <a:pPr lvl="1"/>
            <a:r>
              <a:rPr lang="fr-FR" dirty="0"/>
              <a:t>Risk and the </a:t>
            </a:r>
            <a:r>
              <a:rPr lang="fr-FR" dirty="0" err="1"/>
              <a:t>decision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Two</a:t>
            </a:r>
            <a:r>
              <a:rPr lang="fr-FR" dirty="0"/>
              <a:t> main </a:t>
            </a:r>
            <a:r>
              <a:rPr lang="fr-FR" dirty="0" err="1"/>
              <a:t>actors</a:t>
            </a:r>
            <a:r>
              <a:rPr lang="fr-FR" dirty="0"/>
              <a:t> to manage the </a:t>
            </a:r>
            <a:r>
              <a:rPr lang="fr-FR" dirty="0" err="1"/>
              <a:t>risk</a:t>
            </a:r>
            <a:r>
              <a:rPr lang="fr-FR" dirty="0"/>
              <a:t> : </a:t>
            </a:r>
            <a:r>
              <a:rPr lang="fr-FR" dirty="0" err="1">
                <a:highlight>
                  <a:srgbClr val="FFFF00"/>
                </a:highlight>
              </a:rPr>
              <a:t>Yourself</a:t>
            </a:r>
            <a:r>
              <a:rPr lang="fr-FR" dirty="0">
                <a:highlight>
                  <a:srgbClr val="FFFF00"/>
                </a:highlight>
              </a:rPr>
              <a:t> and The </a:t>
            </a:r>
            <a:r>
              <a:rPr lang="fr-FR" dirty="0" err="1">
                <a:highlight>
                  <a:srgbClr val="FFFF00"/>
                </a:highlight>
              </a:rPr>
              <a:t>Others</a:t>
            </a:r>
            <a:r>
              <a:rPr lang="fr-FR" dirty="0">
                <a:highlight>
                  <a:srgbClr val="FFFF00"/>
                </a:highlight>
              </a:rPr>
              <a:t> : </a:t>
            </a:r>
            <a:r>
              <a:rPr lang="fr-FR" dirty="0" err="1">
                <a:highlight>
                  <a:srgbClr val="FFFF00"/>
                </a:highlight>
              </a:rPr>
              <a:t>Alterity</a:t>
            </a:r>
            <a:endParaRPr lang="fr-FR" dirty="0">
              <a:highlight>
                <a:srgbClr val="FFFF00"/>
              </a:highlight>
            </a:endParaRPr>
          </a:p>
          <a:p>
            <a:pPr lvl="1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7AB67B-F600-47A6-923A-5CF93BBE7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B29-2423-4771-8D7F-2E5B6E640B61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4EAB0E-F79B-41A2-A7C5-5923149F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305DA5-549D-4052-9B61-B242061D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462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>
            <a:extLst>
              <a:ext uri="{FF2B5EF4-FFF2-40B4-BE49-F238E27FC236}">
                <a16:creationId xmlns:a16="http://schemas.microsoft.com/office/drawing/2014/main" id="{E8463AEC-760B-4F14-8A4C-7E6D77597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9920" y="204788"/>
            <a:ext cx="10525760" cy="65246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fr-FR" dirty="0"/>
              <a:t>The </a:t>
            </a:r>
            <a:r>
              <a:rPr lang="fr-FR" dirty="0" err="1"/>
              <a:t>brain</a:t>
            </a:r>
            <a:r>
              <a:rPr lang="fr-FR" dirty="0"/>
              <a:t> as a main </a:t>
            </a:r>
            <a:r>
              <a:rPr lang="fr-FR" dirty="0" err="1"/>
              <a:t>actor</a:t>
            </a:r>
            <a:r>
              <a:rPr lang="fr-FR" dirty="0"/>
              <a:t> to manage the </a:t>
            </a:r>
            <a:r>
              <a:rPr lang="fr-FR" dirty="0" err="1"/>
              <a:t>risk</a:t>
            </a:r>
            <a:endParaRPr lang="fr-FR" altLang="fr-FR" dirty="0"/>
          </a:p>
        </p:txBody>
      </p:sp>
      <p:pic>
        <p:nvPicPr>
          <p:cNvPr id="25603" name="Espace réservé du contenu 6" descr="aires du cerveau.jpg">
            <a:extLst>
              <a:ext uri="{FF2B5EF4-FFF2-40B4-BE49-F238E27FC236}">
                <a16:creationId xmlns:a16="http://schemas.microsoft.com/office/drawing/2014/main" id="{7264BED3-8BB3-4F24-ADE9-9E7FEFA091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462088"/>
            <a:ext cx="7450138" cy="4487862"/>
          </a:xfr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D01E13-956C-4CC4-83A5-69AC25DB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3.2 Ghislaine Pellat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C3CE9A-BEB2-408E-AE6D-5B640C57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FC145-951E-46AD-9261-B0A0E7EE0CA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20B73E4-5491-4A6C-B415-0CC129334D25}"/>
              </a:ext>
            </a:extLst>
          </p:cNvPr>
          <p:cNvSpPr/>
          <p:nvPr/>
        </p:nvSpPr>
        <p:spPr>
          <a:xfrm>
            <a:off x="4440238" y="1916113"/>
            <a:ext cx="215900" cy="392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AA71169-550D-4929-BA86-71FF63667C39}"/>
              </a:ext>
            </a:extLst>
          </p:cNvPr>
          <p:cNvSpPr/>
          <p:nvPr/>
        </p:nvSpPr>
        <p:spPr>
          <a:xfrm>
            <a:off x="4592638" y="2068513"/>
            <a:ext cx="215900" cy="392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FB76F0A-5BB8-4AA1-88F8-CB101C048714}"/>
              </a:ext>
            </a:extLst>
          </p:cNvPr>
          <p:cNvSpPr/>
          <p:nvPr/>
        </p:nvSpPr>
        <p:spPr>
          <a:xfrm>
            <a:off x="4745038" y="2220913"/>
            <a:ext cx="215900" cy="392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D906C51-4FA7-49EF-8B23-4A1211195EB5}"/>
              </a:ext>
            </a:extLst>
          </p:cNvPr>
          <p:cNvSpPr/>
          <p:nvPr/>
        </p:nvSpPr>
        <p:spPr>
          <a:xfrm>
            <a:off x="4960938" y="3176588"/>
            <a:ext cx="215900" cy="392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B357056-A532-49DD-A5D7-D3442FABCE86}"/>
              </a:ext>
            </a:extLst>
          </p:cNvPr>
          <p:cNvSpPr/>
          <p:nvPr/>
        </p:nvSpPr>
        <p:spPr>
          <a:xfrm>
            <a:off x="4922838" y="3471864"/>
            <a:ext cx="21590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1F8796E-8681-459D-A1AC-4AA4877034AB}"/>
              </a:ext>
            </a:extLst>
          </p:cNvPr>
          <p:cNvSpPr/>
          <p:nvPr/>
        </p:nvSpPr>
        <p:spPr>
          <a:xfrm>
            <a:off x="4822825" y="3698876"/>
            <a:ext cx="217488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A08E749-3241-45EE-A25C-1F7E2F22451C}"/>
              </a:ext>
            </a:extLst>
          </p:cNvPr>
          <p:cNvCxnSpPr/>
          <p:nvPr/>
        </p:nvCxnSpPr>
        <p:spPr>
          <a:xfrm flipV="1">
            <a:off x="4800600" y="1462089"/>
            <a:ext cx="503238" cy="784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DFB93A7-6FB0-4080-8235-4BA67A797462}"/>
              </a:ext>
            </a:extLst>
          </p:cNvPr>
          <p:cNvCxnSpPr/>
          <p:nvPr/>
        </p:nvCxnSpPr>
        <p:spPr>
          <a:xfrm flipV="1">
            <a:off x="5030788" y="1552575"/>
            <a:ext cx="273050" cy="212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919CC9D-ED5A-4F6B-A335-FD0F6B1BE5DC}"/>
              </a:ext>
            </a:extLst>
          </p:cNvPr>
          <p:cNvSpPr txBox="1"/>
          <p:nvPr/>
        </p:nvSpPr>
        <p:spPr>
          <a:xfrm>
            <a:off x="2416176" y="1001713"/>
            <a:ext cx="2024063" cy="6461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dirty="0" err="1"/>
              <a:t>Prefrontal</a:t>
            </a:r>
            <a:r>
              <a:rPr lang="fr-FR" dirty="0"/>
              <a:t> Cortex : </a:t>
            </a:r>
            <a:r>
              <a:rPr lang="fr-FR" dirty="0" err="1"/>
              <a:t>Premotor</a:t>
            </a:r>
            <a:r>
              <a:rPr lang="fr-FR" dirty="0"/>
              <a:t> area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9D2D76-E686-4D54-AAA9-1D7218B65081}"/>
              </a:ext>
            </a:extLst>
          </p:cNvPr>
          <p:cNvSpPr txBox="1"/>
          <p:nvPr/>
        </p:nvSpPr>
        <p:spPr>
          <a:xfrm>
            <a:off x="6440488" y="1552575"/>
            <a:ext cx="3213100" cy="3683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dirty="0" err="1"/>
              <a:t>Parietal</a:t>
            </a:r>
            <a:r>
              <a:rPr lang="fr-FR" dirty="0"/>
              <a:t> </a:t>
            </a:r>
            <a:r>
              <a:rPr lang="fr-FR" dirty="0" err="1"/>
              <a:t>Region</a:t>
            </a:r>
            <a:r>
              <a:rPr lang="fr-FR" dirty="0"/>
              <a:t> : </a:t>
            </a:r>
            <a:r>
              <a:rPr lang="fr-FR" dirty="0" err="1"/>
              <a:t>motor</a:t>
            </a:r>
            <a:r>
              <a:rPr lang="fr-FR" dirty="0"/>
              <a:t> cortex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EFE15E5-038B-47A3-BEBC-5A7CA4E09A83}"/>
              </a:ext>
            </a:extLst>
          </p:cNvPr>
          <p:cNvSpPr txBox="1"/>
          <p:nvPr/>
        </p:nvSpPr>
        <p:spPr>
          <a:xfrm>
            <a:off x="7907338" y="4481513"/>
            <a:ext cx="2076450" cy="6461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Occipital Area : </a:t>
            </a:r>
          </a:p>
          <a:p>
            <a:pPr>
              <a:defRPr/>
            </a:pPr>
            <a:r>
              <a:rPr lang="fr-FR" dirty="0"/>
              <a:t>Visual Cortex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601A88D-332D-4DA8-BC61-4DE5849D5AC2}"/>
              </a:ext>
            </a:extLst>
          </p:cNvPr>
          <p:cNvSpPr txBox="1"/>
          <p:nvPr/>
        </p:nvSpPr>
        <p:spPr>
          <a:xfrm>
            <a:off x="1812925" y="1860551"/>
            <a:ext cx="2362200" cy="6461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dirty="0" err="1"/>
              <a:t>Antorior</a:t>
            </a:r>
            <a:r>
              <a:rPr lang="fr-FR" dirty="0"/>
              <a:t> </a:t>
            </a:r>
            <a:r>
              <a:rPr lang="fr-FR" dirty="0" err="1"/>
              <a:t>cingulate</a:t>
            </a:r>
            <a:r>
              <a:rPr lang="fr-FR" dirty="0"/>
              <a:t> cortex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FEF2679-45FA-43B0-85D1-F02FB576FD85}"/>
              </a:ext>
            </a:extLst>
          </p:cNvPr>
          <p:cNvSpPr txBox="1"/>
          <p:nvPr/>
        </p:nvSpPr>
        <p:spPr>
          <a:xfrm>
            <a:off x="1830388" y="5127625"/>
            <a:ext cx="4106862" cy="3698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Brain Stem: </a:t>
            </a:r>
            <a:r>
              <a:rPr lang="fr-FR" dirty="0" err="1"/>
              <a:t>neuromodulation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8002239-FDB2-4C89-B884-AEDCA3934F02}"/>
              </a:ext>
            </a:extLst>
          </p:cNvPr>
          <p:cNvSpPr txBox="1"/>
          <p:nvPr/>
        </p:nvSpPr>
        <p:spPr>
          <a:xfrm>
            <a:off x="4181475" y="5527675"/>
            <a:ext cx="4800600" cy="3698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dirty="0" err="1"/>
              <a:t>Hippocampus</a:t>
            </a:r>
            <a:r>
              <a:rPr lang="fr-FR" dirty="0"/>
              <a:t> and the long </a:t>
            </a:r>
            <a:r>
              <a:rPr lang="fr-FR" dirty="0" err="1"/>
              <a:t>term</a:t>
            </a:r>
            <a:r>
              <a:rPr lang="fr-FR" dirty="0"/>
              <a:t> memory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2690B4F-4146-4B8C-A0A1-7EC402AECD38}"/>
              </a:ext>
            </a:extLst>
          </p:cNvPr>
          <p:cNvSpPr txBox="1"/>
          <p:nvPr/>
        </p:nvSpPr>
        <p:spPr>
          <a:xfrm>
            <a:off x="5303838" y="1052514"/>
            <a:ext cx="3529012" cy="369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Vigilance </a:t>
            </a:r>
            <a:r>
              <a:rPr lang="fr-FR" dirty="0" err="1"/>
              <a:t>organs</a:t>
            </a:r>
            <a:r>
              <a:rPr lang="fr-FR" dirty="0"/>
              <a:t> : </a:t>
            </a:r>
            <a:r>
              <a:rPr lang="fr-FR" dirty="0" err="1"/>
              <a:t>alterness</a:t>
            </a:r>
            <a:endParaRPr lang="fr-FR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60151439-C578-493C-9524-32EAB4B59469}"/>
              </a:ext>
            </a:extLst>
          </p:cNvPr>
          <p:cNvCxnSpPr/>
          <p:nvPr/>
        </p:nvCxnSpPr>
        <p:spPr>
          <a:xfrm>
            <a:off x="4079875" y="1636714"/>
            <a:ext cx="95250" cy="1539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7009EB-1E3E-4B30-AA37-20535E33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67F0-8F61-49DD-82E6-ED81FF14C7BB}" type="datetime1">
              <a:rPr lang="fr-FR" smtClean="0"/>
              <a:t>01/12/2025</a:t>
            </a:fld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>
            <a:extLst>
              <a:ext uri="{FF2B5EF4-FFF2-40B4-BE49-F238E27FC236}">
                <a16:creationId xmlns:a16="http://schemas.microsoft.com/office/drawing/2014/main" id="{BA101536-D27F-40BF-AF51-962EF29F7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1976" y="98426"/>
            <a:ext cx="8201025" cy="758825"/>
          </a:xfrm>
        </p:spPr>
        <p:txBody>
          <a:bodyPr anchor="t"/>
          <a:lstStyle/>
          <a:p>
            <a:pPr algn="ctr" eaLnBrk="1" hangingPunct="1"/>
            <a:r>
              <a:rPr lang="fr-FR" altLang="fr-FR" sz="2400"/>
              <a:t>Action plan        Decision variables       Sensory perception</a:t>
            </a:r>
          </a:p>
        </p:txBody>
      </p:sp>
      <p:pic>
        <p:nvPicPr>
          <p:cNvPr id="27651" name="Espace réservé du contenu 6" descr="aires du cerveau.jpg">
            <a:extLst>
              <a:ext uri="{FF2B5EF4-FFF2-40B4-BE49-F238E27FC236}">
                <a16:creationId xmlns:a16="http://schemas.microsoft.com/office/drawing/2014/main" id="{1DAA9F66-56BD-4ACA-92A1-DA981ABEAF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5650" y="1160463"/>
            <a:ext cx="7450138" cy="4795838"/>
          </a:xfr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9E1DD6-267F-4D81-9E26-35398BF1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3.2 Ghislaine Pellat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82F416-E464-4988-8683-2F978DCF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54CC9-BEBA-4FEA-811A-BA26B3F627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F8D7FE8-82ED-40F3-89A7-FF183D3AE478}"/>
              </a:ext>
            </a:extLst>
          </p:cNvPr>
          <p:cNvSpPr/>
          <p:nvPr/>
        </p:nvSpPr>
        <p:spPr>
          <a:xfrm>
            <a:off x="4440238" y="1916113"/>
            <a:ext cx="215900" cy="392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C0A2DE1-F361-44DB-80A7-C8058A9600D7}"/>
              </a:ext>
            </a:extLst>
          </p:cNvPr>
          <p:cNvSpPr/>
          <p:nvPr/>
        </p:nvSpPr>
        <p:spPr>
          <a:xfrm>
            <a:off x="4592638" y="2068513"/>
            <a:ext cx="215900" cy="392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EC881E8-1159-4C26-81EC-CBC05E53CDE5}"/>
              </a:ext>
            </a:extLst>
          </p:cNvPr>
          <p:cNvSpPr/>
          <p:nvPr/>
        </p:nvSpPr>
        <p:spPr>
          <a:xfrm>
            <a:off x="4745038" y="2220913"/>
            <a:ext cx="215900" cy="392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C5D1928-EC06-495F-A6B7-EB81AEF636BA}"/>
              </a:ext>
            </a:extLst>
          </p:cNvPr>
          <p:cNvSpPr/>
          <p:nvPr/>
        </p:nvSpPr>
        <p:spPr>
          <a:xfrm>
            <a:off x="4960938" y="3176588"/>
            <a:ext cx="215900" cy="392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E8A61F8-7E0D-4A8A-9F8B-D2DB3BC7971F}"/>
              </a:ext>
            </a:extLst>
          </p:cNvPr>
          <p:cNvSpPr/>
          <p:nvPr/>
        </p:nvSpPr>
        <p:spPr>
          <a:xfrm>
            <a:off x="4922838" y="3471864"/>
            <a:ext cx="21590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5B0B725-3505-4D10-9771-32957C935A73}"/>
              </a:ext>
            </a:extLst>
          </p:cNvPr>
          <p:cNvSpPr/>
          <p:nvPr/>
        </p:nvSpPr>
        <p:spPr>
          <a:xfrm>
            <a:off x="4822825" y="3698876"/>
            <a:ext cx="217488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D0391C6-E4F0-4205-943E-E172B2EC2C8E}"/>
              </a:ext>
            </a:extLst>
          </p:cNvPr>
          <p:cNvCxnSpPr/>
          <p:nvPr/>
        </p:nvCxnSpPr>
        <p:spPr>
          <a:xfrm flipV="1">
            <a:off x="4800600" y="1462089"/>
            <a:ext cx="503238" cy="784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078ADA8-443A-4A53-9EAD-BCD23F822383}"/>
              </a:ext>
            </a:extLst>
          </p:cNvPr>
          <p:cNvCxnSpPr/>
          <p:nvPr/>
        </p:nvCxnSpPr>
        <p:spPr>
          <a:xfrm flipV="1">
            <a:off x="5030788" y="1552575"/>
            <a:ext cx="273050" cy="212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EDCF9098-D768-4421-9805-8D5535EC3C4B}"/>
              </a:ext>
            </a:extLst>
          </p:cNvPr>
          <p:cNvSpPr txBox="1"/>
          <p:nvPr/>
        </p:nvSpPr>
        <p:spPr>
          <a:xfrm>
            <a:off x="1971676" y="1519238"/>
            <a:ext cx="2022475" cy="6461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dirty="0" err="1"/>
              <a:t>Prefrontal</a:t>
            </a:r>
            <a:r>
              <a:rPr lang="fr-FR" dirty="0"/>
              <a:t> Cortex : </a:t>
            </a:r>
            <a:r>
              <a:rPr lang="fr-FR" dirty="0" err="1"/>
              <a:t>Premotor</a:t>
            </a:r>
            <a:r>
              <a:rPr lang="fr-FR" dirty="0"/>
              <a:t> area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86E20E4-013C-4C17-A5AB-3A5A4D64E0AF}"/>
              </a:ext>
            </a:extLst>
          </p:cNvPr>
          <p:cNvSpPr txBox="1"/>
          <p:nvPr/>
        </p:nvSpPr>
        <p:spPr>
          <a:xfrm>
            <a:off x="6953250" y="1660525"/>
            <a:ext cx="3213100" cy="3683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dirty="0" err="1"/>
              <a:t>Parietal</a:t>
            </a:r>
            <a:r>
              <a:rPr lang="fr-FR" dirty="0"/>
              <a:t> </a:t>
            </a:r>
            <a:r>
              <a:rPr lang="fr-FR" dirty="0" err="1"/>
              <a:t>Region</a:t>
            </a:r>
            <a:r>
              <a:rPr lang="fr-FR" dirty="0"/>
              <a:t> : </a:t>
            </a:r>
            <a:r>
              <a:rPr lang="fr-FR" dirty="0" err="1"/>
              <a:t>motor</a:t>
            </a:r>
            <a:r>
              <a:rPr lang="fr-FR" dirty="0"/>
              <a:t> cortex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D309E03-0546-4086-AD22-A82DB9F4765D}"/>
              </a:ext>
            </a:extLst>
          </p:cNvPr>
          <p:cNvSpPr txBox="1"/>
          <p:nvPr/>
        </p:nvSpPr>
        <p:spPr>
          <a:xfrm>
            <a:off x="8088314" y="4333876"/>
            <a:ext cx="2078037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Occipital </a:t>
            </a:r>
            <a:r>
              <a:rPr lang="fr-FR" sz="2400" dirty="0"/>
              <a:t>Area </a:t>
            </a:r>
          </a:p>
          <a:p>
            <a:pPr>
              <a:defRPr/>
            </a:pPr>
            <a:r>
              <a:rPr lang="fr-FR" sz="2400" dirty="0"/>
              <a:t>Visual Cortex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605FCC-C751-421F-A36C-DA3E09372E2A}"/>
              </a:ext>
            </a:extLst>
          </p:cNvPr>
          <p:cNvSpPr txBox="1"/>
          <p:nvPr/>
        </p:nvSpPr>
        <p:spPr>
          <a:xfrm>
            <a:off x="1651000" y="4110038"/>
            <a:ext cx="2362200" cy="6461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dirty="0" err="1"/>
              <a:t>Antorior</a:t>
            </a:r>
            <a:r>
              <a:rPr lang="fr-FR" dirty="0"/>
              <a:t> </a:t>
            </a:r>
            <a:r>
              <a:rPr lang="fr-FR" dirty="0" err="1"/>
              <a:t>cingulate</a:t>
            </a:r>
            <a:r>
              <a:rPr lang="fr-FR" dirty="0"/>
              <a:t> cortex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4ACA860-0535-476B-8AC3-8713EE865EB5}"/>
              </a:ext>
            </a:extLst>
          </p:cNvPr>
          <p:cNvSpPr txBox="1"/>
          <p:nvPr/>
        </p:nvSpPr>
        <p:spPr>
          <a:xfrm>
            <a:off x="2301875" y="484188"/>
            <a:ext cx="78486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Brain stem : neuromodulation,  </a:t>
            </a:r>
            <a:r>
              <a:rPr lang="fr-FR" dirty="0" err="1"/>
              <a:t>noradrenaline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9F36A41-4B5E-4335-80AD-94ABEADA573E}"/>
              </a:ext>
            </a:extLst>
          </p:cNvPr>
          <p:cNvSpPr txBox="1"/>
          <p:nvPr/>
        </p:nvSpPr>
        <p:spPr>
          <a:xfrm>
            <a:off x="3422651" y="5435085"/>
            <a:ext cx="480377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err="1"/>
              <a:t>Hippocampus</a:t>
            </a:r>
            <a:r>
              <a:rPr lang="fr-FR" dirty="0"/>
              <a:t> and the long-</a:t>
            </a:r>
            <a:r>
              <a:rPr lang="fr-FR" dirty="0" err="1"/>
              <a:t>term</a:t>
            </a:r>
            <a:r>
              <a:rPr lang="fr-FR" dirty="0"/>
              <a:t> memory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D4F756A-BD2B-4F89-ADEE-F55A4B37AA60}"/>
              </a:ext>
            </a:extLst>
          </p:cNvPr>
          <p:cNvSpPr txBox="1"/>
          <p:nvPr/>
        </p:nvSpPr>
        <p:spPr>
          <a:xfrm>
            <a:off x="5357812" y="1202532"/>
            <a:ext cx="3529012" cy="3683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Vigilance </a:t>
            </a:r>
            <a:r>
              <a:rPr lang="fr-FR" dirty="0" err="1"/>
              <a:t>organs</a:t>
            </a:r>
            <a:r>
              <a:rPr lang="fr-FR" dirty="0"/>
              <a:t> : </a:t>
            </a:r>
            <a:r>
              <a:rPr lang="fr-FR" dirty="0" err="1"/>
              <a:t>alterness</a:t>
            </a:r>
            <a:endParaRPr lang="fr-FR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12E5643-52C3-4D76-B0D5-4B9E3A47CD65}"/>
              </a:ext>
            </a:extLst>
          </p:cNvPr>
          <p:cNvCxnSpPr/>
          <p:nvPr/>
        </p:nvCxnSpPr>
        <p:spPr>
          <a:xfrm>
            <a:off x="4079875" y="1636714"/>
            <a:ext cx="95250" cy="1539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14DA14C-62E3-41F6-8DDD-607FB27FDEE7}"/>
              </a:ext>
            </a:extLst>
          </p:cNvPr>
          <p:cNvCxnSpPr/>
          <p:nvPr/>
        </p:nvCxnSpPr>
        <p:spPr>
          <a:xfrm flipH="1">
            <a:off x="3900488" y="334963"/>
            <a:ext cx="4746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2908A80-AFE5-407F-A3FB-6E23AA033589}"/>
              </a:ext>
            </a:extLst>
          </p:cNvPr>
          <p:cNvCxnSpPr/>
          <p:nvPr/>
        </p:nvCxnSpPr>
        <p:spPr>
          <a:xfrm flipH="1">
            <a:off x="6605588" y="304800"/>
            <a:ext cx="4746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A4BEC03F-428F-4C72-B6B1-3B7D8CF606F7}"/>
              </a:ext>
            </a:extLst>
          </p:cNvPr>
          <p:cNvCxnSpPr/>
          <p:nvPr/>
        </p:nvCxnSpPr>
        <p:spPr>
          <a:xfrm flipV="1">
            <a:off x="4270376" y="2220913"/>
            <a:ext cx="1033463" cy="70326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BE3633C3-103F-4115-9BEC-01D39C753F45}"/>
              </a:ext>
            </a:extLst>
          </p:cNvPr>
          <p:cNvCxnSpPr/>
          <p:nvPr/>
        </p:nvCxnSpPr>
        <p:spPr>
          <a:xfrm>
            <a:off x="5378451" y="2243138"/>
            <a:ext cx="2847975" cy="167640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1B06B9E-6EEE-4194-BCAD-2CBB5A43C946}"/>
              </a:ext>
            </a:extLst>
          </p:cNvPr>
          <p:cNvCxnSpPr/>
          <p:nvPr/>
        </p:nvCxnSpPr>
        <p:spPr>
          <a:xfrm>
            <a:off x="3294064" y="3033714"/>
            <a:ext cx="4695825" cy="93027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22797FB3-3760-4D9C-B3BC-A390CD6BB995}"/>
              </a:ext>
            </a:extLst>
          </p:cNvPr>
          <p:cNvCxnSpPr/>
          <p:nvPr/>
        </p:nvCxnSpPr>
        <p:spPr>
          <a:xfrm flipV="1">
            <a:off x="4408488" y="2438400"/>
            <a:ext cx="2482850" cy="48418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618B8C0A-8008-4805-8D24-A974A442983C}"/>
              </a:ext>
            </a:extLst>
          </p:cNvPr>
          <p:cNvCxnSpPr/>
          <p:nvPr/>
        </p:nvCxnSpPr>
        <p:spPr>
          <a:xfrm>
            <a:off x="3294064" y="3171826"/>
            <a:ext cx="1685925" cy="133826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57AA7001-264B-48C6-BD74-EA06004AE087}"/>
              </a:ext>
            </a:extLst>
          </p:cNvPr>
          <p:cNvCxnSpPr/>
          <p:nvPr/>
        </p:nvCxnSpPr>
        <p:spPr>
          <a:xfrm flipV="1">
            <a:off x="3351213" y="2416176"/>
            <a:ext cx="1035050" cy="70326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0" name="Ellipse 30729">
            <a:extLst>
              <a:ext uri="{FF2B5EF4-FFF2-40B4-BE49-F238E27FC236}">
                <a16:creationId xmlns:a16="http://schemas.microsoft.com/office/drawing/2014/main" id="{D2717F39-4A12-4829-85D4-2B312B48A8D2}"/>
              </a:ext>
            </a:extLst>
          </p:cNvPr>
          <p:cNvSpPr/>
          <p:nvPr/>
        </p:nvSpPr>
        <p:spPr>
          <a:xfrm>
            <a:off x="5053014" y="4279901"/>
            <a:ext cx="479425" cy="314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32" name="Forme libre 30731">
            <a:extLst>
              <a:ext uri="{FF2B5EF4-FFF2-40B4-BE49-F238E27FC236}">
                <a16:creationId xmlns:a16="http://schemas.microsoft.com/office/drawing/2014/main" id="{7EDD7E2C-806B-48F1-8A8D-1A8EF6D334E6}"/>
              </a:ext>
            </a:extLst>
          </p:cNvPr>
          <p:cNvSpPr/>
          <p:nvPr/>
        </p:nvSpPr>
        <p:spPr>
          <a:xfrm>
            <a:off x="5251450" y="2170114"/>
            <a:ext cx="96838" cy="2193925"/>
          </a:xfrm>
          <a:custGeom>
            <a:avLst/>
            <a:gdLst>
              <a:gd name="connsiteX0" fmla="*/ 0 w 96982"/>
              <a:gd name="connsiteY0" fmla="*/ 2193446 h 2193446"/>
              <a:gd name="connsiteX1" fmla="*/ 69272 w 96982"/>
              <a:gd name="connsiteY1" fmla="*/ 142973 h 2193446"/>
              <a:gd name="connsiteX2" fmla="*/ 41563 w 96982"/>
              <a:gd name="connsiteY2" fmla="*/ 170682 h 2193446"/>
              <a:gd name="connsiteX3" fmla="*/ 96982 w 96982"/>
              <a:gd name="connsiteY3" fmla="*/ 142973 h 219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982" h="2193446">
                <a:moveTo>
                  <a:pt x="0" y="2193446"/>
                </a:moveTo>
                <a:cubicBezTo>
                  <a:pt x="31172" y="1336773"/>
                  <a:pt x="62345" y="480100"/>
                  <a:pt x="69272" y="142973"/>
                </a:cubicBezTo>
                <a:cubicBezTo>
                  <a:pt x="76199" y="-194154"/>
                  <a:pt x="36945" y="170682"/>
                  <a:pt x="41563" y="170682"/>
                </a:cubicBezTo>
                <a:cubicBezTo>
                  <a:pt x="46181" y="170682"/>
                  <a:pt x="71581" y="156827"/>
                  <a:pt x="96982" y="142973"/>
                </a:cubicBezTo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33" name="Forme libre 30732">
            <a:extLst>
              <a:ext uri="{FF2B5EF4-FFF2-40B4-BE49-F238E27FC236}">
                <a16:creationId xmlns:a16="http://schemas.microsoft.com/office/drawing/2014/main" id="{CFECAEC9-3097-4E42-8917-6E53D589DE2D}"/>
              </a:ext>
            </a:extLst>
          </p:cNvPr>
          <p:cNvSpPr/>
          <p:nvPr/>
        </p:nvSpPr>
        <p:spPr>
          <a:xfrm>
            <a:off x="5430838" y="2590800"/>
            <a:ext cx="1219200" cy="1773238"/>
          </a:xfrm>
          <a:custGeom>
            <a:avLst/>
            <a:gdLst>
              <a:gd name="connsiteX0" fmla="*/ 0 w 1219200"/>
              <a:gd name="connsiteY0" fmla="*/ 1773382 h 1773382"/>
              <a:gd name="connsiteX1" fmla="*/ 609600 w 1219200"/>
              <a:gd name="connsiteY1" fmla="*/ 304800 h 1773382"/>
              <a:gd name="connsiteX2" fmla="*/ 1219200 w 1219200"/>
              <a:gd name="connsiteY2" fmla="*/ 0 h 1773382"/>
              <a:gd name="connsiteX3" fmla="*/ 1219200 w 1219200"/>
              <a:gd name="connsiteY3" fmla="*/ 0 h 177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1773382">
                <a:moveTo>
                  <a:pt x="0" y="1773382"/>
                </a:moveTo>
                <a:cubicBezTo>
                  <a:pt x="203200" y="1186873"/>
                  <a:pt x="406400" y="600364"/>
                  <a:pt x="609600" y="304800"/>
                </a:cubicBezTo>
                <a:cubicBezTo>
                  <a:pt x="812800" y="9236"/>
                  <a:pt x="1219200" y="0"/>
                  <a:pt x="1219200" y="0"/>
                </a:cubicBezTo>
                <a:lnTo>
                  <a:pt x="121920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34" name="Forme libre 30733">
            <a:extLst>
              <a:ext uri="{FF2B5EF4-FFF2-40B4-BE49-F238E27FC236}">
                <a16:creationId xmlns:a16="http://schemas.microsoft.com/office/drawing/2014/main" id="{501DE917-1407-4B0F-81BB-15C4DE0C9022}"/>
              </a:ext>
            </a:extLst>
          </p:cNvPr>
          <p:cNvSpPr/>
          <p:nvPr/>
        </p:nvSpPr>
        <p:spPr>
          <a:xfrm>
            <a:off x="5541964" y="3352801"/>
            <a:ext cx="2230437" cy="1025525"/>
          </a:xfrm>
          <a:custGeom>
            <a:avLst/>
            <a:gdLst>
              <a:gd name="connsiteX0" fmla="*/ 0 w 2230582"/>
              <a:gd name="connsiteY0" fmla="*/ 1025236 h 1025236"/>
              <a:gd name="connsiteX1" fmla="*/ 775855 w 2230582"/>
              <a:gd name="connsiteY1" fmla="*/ 83127 h 1025236"/>
              <a:gd name="connsiteX2" fmla="*/ 775855 w 2230582"/>
              <a:gd name="connsiteY2" fmla="*/ 83127 h 1025236"/>
              <a:gd name="connsiteX3" fmla="*/ 2230582 w 2230582"/>
              <a:gd name="connsiteY3" fmla="*/ 0 h 1025236"/>
              <a:gd name="connsiteX4" fmla="*/ 2230582 w 2230582"/>
              <a:gd name="connsiteY4" fmla="*/ 0 h 10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582" h="1025236">
                <a:moveTo>
                  <a:pt x="0" y="1025236"/>
                </a:moveTo>
                <a:lnTo>
                  <a:pt x="775855" y="83127"/>
                </a:lnTo>
                <a:lnTo>
                  <a:pt x="775855" y="83127"/>
                </a:lnTo>
                <a:lnTo>
                  <a:pt x="2230582" y="0"/>
                </a:lnTo>
                <a:lnTo>
                  <a:pt x="2230582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35" name="Forme libre 30734">
            <a:extLst>
              <a:ext uri="{FF2B5EF4-FFF2-40B4-BE49-F238E27FC236}">
                <a16:creationId xmlns:a16="http://schemas.microsoft.com/office/drawing/2014/main" id="{844E772F-1DCD-40D9-843B-8F6F4F4B2A2C}"/>
              </a:ext>
            </a:extLst>
          </p:cNvPr>
          <p:cNvSpPr/>
          <p:nvPr/>
        </p:nvSpPr>
        <p:spPr>
          <a:xfrm>
            <a:off x="3727450" y="2881314"/>
            <a:ext cx="1371600" cy="1620837"/>
          </a:xfrm>
          <a:custGeom>
            <a:avLst/>
            <a:gdLst>
              <a:gd name="connsiteX0" fmla="*/ 1371600 w 1371600"/>
              <a:gd name="connsiteY0" fmla="*/ 1620982 h 1620982"/>
              <a:gd name="connsiteX1" fmla="*/ 789709 w 1371600"/>
              <a:gd name="connsiteY1" fmla="*/ 55419 h 1620982"/>
              <a:gd name="connsiteX2" fmla="*/ 789709 w 1371600"/>
              <a:gd name="connsiteY2" fmla="*/ 55419 h 1620982"/>
              <a:gd name="connsiteX3" fmla="*/ 789709 w 1371600"/>
              <a:gd name="connsiteY3" fmla="*/ 55419 h 1620982"/>
              <a:gd name="connsiteX4" fmla="*/ 0 w 1371600"/>
              <a:gd name="connsiteY4" fmla="*/ 0 h 1620982"/>
              <a:gd name="connsiteX5" fmla="*/ 0 w 1371600"/>
              <a:gd name="connsiteY5" fmla="*/ 0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0" h="1620982">
                <a:moveTo>
                  <a:pt x="1371600" y="1620982"/>
                </a:moveTo>
                <a:lnTo>
                  <a:pt x="789709" y="55419"/>
                </a:lnTo>
                <a:lnTo>
                  <a:pt x="789709" y="55419"/>
                </a:lnTo>
                <a:lnTo>
                  <a:pt x="789709" y="5541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0740" name="Connecteur droit avec flèche 30739">
            <a:extLst>
              <a:ext uri="{FF2B5EF4-FFF2-40B4-BE49-F238E27FC236}">
                <a16:creationId xmlns:a16="http://schemas.microsoft.com/office/drawing/2014/main" id="{AA9D769C-4440-476C-B7AE-B88D7F152E70}"/>
              </a:ext>
            </a:extLst>
          </p:cNvPr>
          <p:cNvCxnSpPr/>
          <p:nvPr/>
        </p:nvCxnSpPr>
        <p:spPr>
          <a:xfrm>
            <a:off x="286068" y="5954137"/>
            <a:ext cx="100806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84" name="ZoneTexte 30740">
            <a:extLst>
              <a:ext uri="{FF2B5EF4-FFF2-40B4-BE49-F238E27FC236}">
                <a16:creationId xmlns:a16="http://schemas.microsoft.com/office/drawing/2014/main" id="{360EA40A-9F4D-4A01-A764-58751DE62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943" y="5752814"/>
            <a:ext cx="3151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r>
              <a:rPr lang="fr-FR" altLang="fr-FR" dirty="0"/>
              <a:t>Flow of information</a:t>
            </a:r>
          </a:p>
        </p:txBody>
      </p:sp>
      <p:sp>
        <p:nvSpPr>
          <p:cNvPr id="30742" name="Forme libre 30741">
            <a:extLst>
              <a:ext uri="{FF2B5EF4-FFF2-40B4-BE49-F238E27FC236}">
                <a16:creationId xmlns:a16="http://schemas.microsoft.com/office/drawing/2014/main" id="{A632CD5C-CF21-49B7-BEFC-9DC5AC541341}"/>
              </a:ext>
            </a:extLst>
          </p:cNvPr>
          <p:cNvSpPr/>
          <p:nvPr/>
        </p:nvSpPr>
        <p:spPr>
          <a:xfrm>
            <a:off x="414656" y="6484143"/>
            <a:ext cx="903287" cy="109538"/>
          </a:xfrm>
          <a:custGeom>
            <a:avLst/>
            <a:gdLst>
              <a:gd name="connsiteX0" fmla="*/ 0 w 1537855"/>
              <a:gd name="connsiteY0" fmla="*/ 41564 h 104166"/>
              <a:gd name="connsiteX1" fmla="*/ 775855 w 1537855"/>
              <a:gd name="connsiteY1" fmla="*/ 0 h 104166"/>
              <a:gd name="connsiteX2" fmla="*/ 775855 w 1537855"/>
              <a:gd name="connsiteY2" fmla="*/ 0 h 104166"/>
              <a:gd name="connsiteX3" fmla="*/ 1039091 w 1537855"/>
              <a:gd name="connsiteY3" fmla="*/ 96982 h 104166"/>
              <a:gd name="connsiteX4" fmla="*/ 1537855 w 1537855"/>
              <a:gd name="connsiteY4" fmla="*/ 96982 h 104166"/>
              <a:gd name="connsiteX5" fmla="*/ 1537855 w 1537855"/>
              <a:gd name="connsiteY5" fmla="*/ 96982 h 1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855" h="104166">
                <a:moveTo>
                  <a:pt x="0" y="41564"/>
                </a:moveTo>
                <a:lnTo>
                  <a:pt x="775855" y="0"/>
                </a:lnTo>
                <a:lnTo>
                  <a:pt x="775855" y="0"/>
                </a:lnTo>
                <a:cubicBezTo>
                  <a:pt x="819728" y="16164"/>
                  <a:pt x="912091" y="80818"/>
                  <a:pt x="1039091" y="96982"/>
                </a:cubicBezTo>
                <a:cubicBezTo>
                  <a:pt x="1166091" y="113146"/>
                  <a:pt x="1537855" y="96982"/>
                  <a:pt x="1537855" y="96982"/>
                </a:cubicBezTo>
                <a:lnTo>
                  <a:pt x="1537855" y="9698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686" name="ZoneTexte 30742">
            <a:extLst>
              <a:ext uri="{FF2B5EF4-FFF2-40B4-BE49-F238E27FC236}">
                <a16:creationId xmlns:a16="http://schemas.microsoft.com/office/drawing/2014/main" id="{091D96B0-FA39-4BCA-B0F0-B678E23CE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943" y="6273225"/>
            <a:ext cx="6322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r>
              <a:rPr lang="fr-FR" altLang="fr-FR" dirty="0"/>
              <a:t>Neuromodulation </a:t>
            </a:r>
            <a:r>
              <a:rPr lang="fr-FR" altLang="fr-FR" dirty="0" err="1"/>
              <a:t>integrated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the time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FE962A-8A04-4E26-8228-7717E749C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5619-7B97-4B1A-BCBC-C8E0F4C18B0C}" type="datetime1">
              <a:rPr lang="fr-FR" smtClean="0"/>
              <a:t>01/12/2025</a:t>
            </a:fld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239E0-8127-4964-8376-1F0C7F0B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familiar</a:t>
            </a:r>
            <a:r>
              <a:rPr lang="fr-FR" dirty="0"/>
              <a:t> : Storytelling of the </a:t>
            </a:r>
            <a:r>
              <a:rPr lang="fr-FR" dirty="0" err="1"/>
              <a:t>Company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6A19D10-2280-4A48-A454-C207D858D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3131"/>
            <a:ext cx="10515600" cy="4899744"/>
          </a:xfr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E84630-8111-4E46-BB44-219B3D2CE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C26C-322E-4B49-9B91-1CF3FBF84697}" type="datetime1">
              <a:rPr lang="fr-FR" smtClean="0"/>
              <a:t>01/12/2025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B6EFD8-D665-4406-BB3A-008AC86E5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FDB215-94F3-4655-8FEE-C4E869E2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171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9A34B-9ADA-4BEF-86E3-BCE137CD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And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someone</a:t>
            </a:r>
            <a:r>
              <a:rPr lang="fr-FR" dirty="0"/>
              <a:t> as a </a:t>
            </a:r>
            <a:r>
              <a:rPr lang="fr-FR" dirty="0" err="1"/>
              <a:t>mirror</a:t>
            </a:r>
            <a:r>
              <a:rPr lang="fr-FR" dirty="0"/>
              <a:t> : </a:t>
            </a:r>
            <a:r>
              <a:rPr lang="fr-FR" dirty="0" err="1"/>
              <a:t>context</a:t>
            </a:r>
            <a:br>
              <a:rPr lang="fr-FR" dirty="0"/>
            </a:b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FD4D3A1-3079-4A11-B43E-7F2466286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34" y="3950843"/>
            <a:ext cx="4520806" cy="2348039"/>
          </a:xfrm>
        </p:spPr>
      </p:pic>
      <p:pic>
        <p:nvPicPr>
          <p:cNvPr id="4" name="Picture 2" descr="https://cdn.leslipfrancais.fr/45103-product_medium_2x/anaide-marine-chemise-en-flanelle.jpg">
            <a:extLst>
              <a:ext uri="{FF2B5EF4-FFF2-40B4-BE49-F238E27FC236}">
                <a16:creationId xmlns:a16="http://schemas.microsoft.com/office/drawing/2014/main" id="{36BB7FDE-ABBC-40E6-B4DE-338EF137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76" y="1141254"/>
            <a:ext cx="2238606" cy="22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dn.leslipfrancais.fr/47192-product_medium_2x/maxime-marine-robe-de-chambre.jpg">
            <a:extLst>
              <a:ext uri="{FF2B5EF4-FFF2-40B4-BE49-F238E27FC236}">
                <a16:creationId xmlns:a16="http://schemas.microsoft.com/office/drawing/2014/main" id="{C51A1D1D-3DBA-453E-9F17-B1784D8DD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34" y="1368325"/>
            <a:ext cx="2238606" cy="22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06792B-BE81-443B-87A0-A6F29ADAE513}"/>
              </a:ext>
            </a:extLst>
          </p:cNvPr>
          <p:cNvSpPr/>
          <p:nvPr/>
        </p:nvSpPr>
        <p:spPr>
          <a:xfrm>
            <a:off x="6298562" y="56525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https://www.leslipfrancais.fr/waterslip-cesar-marine-slip-de-bain-de-sport-en-polyamide-16590.html</a:t>
            </a:r>
          </a:p>
        </p:txBody>
      </p:sp>
      <p:pic>
        <p:nvPicPr>
          <p:cNvPr id="8194" name="Picture 2" descr="https://cdn.leslipfrancais.fr/50550-product_medium_2x/waterslip-cesar-marine-slip-de-bain-de-sport-en-polyamide.jpg">
            <a:extLst>
              <a:ext uri="{FF2B5EF4-FFF2-40B4-BE49-F238E27FC236}">
                <a16:creationId xmlns:a16="http://schemas.microsoft.com/office/drawing/2014/main" id="{79EC7B45-F4E1-4EAE-B006-6AA7229B2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43" y="3000791"/>
            <a:ext cx="2529840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628A00-154E-4C82-B6D2-E63FFDA7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CBC7-DB6E-4FC4-A755-331F0EFFF0D2}" type="datetime1">
              <a:rPr lang="fr-FR" smtClean="0"/>
              <a:t>01/12/2025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F2DD3B-69C5-4C91-9556-C304E687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DF75197-A9AA-4C75-B026-DF3BFD71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76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308D1-D343-4D54-99F8-61789A3F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get</a:t>
            </a:r>
            <a:r>
              <a:rPr lang="fr-FR" dirty="0"/>
              <a:t> the final </a:t>
            </a:r>
            <a:r>
              <a:rPr lang="fr-FR" dirty="0" err="1"/>
              <a:t>choice</a:t>
            </a:r>
            <a:r>
              <a:rPr lang="fr-FR" dirty="0"/>
              <a:t>, the client </a:t>
            </a:r>
            <a:r>
              <a:rPr lang="fr-FR" dirty="0" err="1"/>
              <a:t>needs</a:t>
            </a:r>
            <a:r>
              <a:rPr lang="fr-FR" dirty="0"/>
              <a:t> to compare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7135AE-532E-4FAD-A302-6F419B666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product</a:t>
            </a:r>
            <a:r>
              <a:rPr lang="fr-FR" dirty="0"/>
              <a:t> has to </a:t>
            </a:r>
            <a:r>
              <a:rPr lang="fr-FR" dirty="0" err="1"/>
              <a:t>find</a:t>
            </a:r>
            <a:endParaRPr lang="fr-FR" dirty="0"/>
          </a:p>
          <a:p>
            <a:pPr lvl="1"/>
            <a:r>
              <a:rPr lang="fr-FR" dirty="0"/>
              <a:t> An </a:t>
            </a:r>
            <a:r>
              <a:rPr lang="fr-FR" dirty="0" err="1"/>
              <a:t>identity</a:t>
            </a:r>
            <a:r>
              <a:rPr lang="fr-FR" dirty="0"/>
              <a:t>, </a:t>
            </a:r>
            <a:r>
              <a:rPr lang="fr-FR" dirty="0" err="1"/>
              <a:t>personality</a:t>
            </a:r>
            <a:endParaRPr lang="fr-FR" dirty="0"/>
          </a:p>
          <a:p>
            <a:pPr lvl="1"/>
            <a:r>
              <a:rPr lang="fr-FR" dirty="0"/>
              <a:t>A </a:t>
            </a:r>
            <a:r>
              <a:rPr lang="fr-FR" dirty="0" err="1"/>
              <a:t>name</a:t>
            </a:r>
            <a:endParaRPr lang="fr-FR" dirty="0"/>
          </a:p>
          <a:p>
            <a:pPr lvl="1"/>
            <a:r>
              <a:rPr lang="fr-FR" dirty="0"/>
              <a:t>In a </a:t>
            </a:r>
            <a:r>
              <a:rPr lang="fr-FR" dirty="0" err="1"/>
              <a:t>family</a:t>
            </a:r>
            <a:r>
              <a:rPr lang="fr-FR" dirty="0"/>
              <a:t> :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brothers</a:t>
            </a:r>
            <a:r>
              <a:rPr lang="fr-FR" dirty="0"/>
              <a:t> and </a:t>
            </a:r>
            <a:r>
              <a:rPr lang="fr-FR" dirty="0" err="1"/>
              <a:t>sisters</a:t>
            </a:r>
            <a:r>
              <a:rPr lang="fr-FR" dirty="0"/>
              <a:t> ? (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) : A range of </a:t>
            </a:r>
            <a:r>
              <a:rPr lang="fr-FR" dirty="0" err="1"/>
              <a:t>product</a:t>
            </a:r>
            <a:endParaRPr lang="fr-FR" dirty="0"/>
          </a:p>
          <a:p>
            <a:r>
              <a:rPr lang="fr-FR" dirty="0" err="1"/>
              <a:t>Customers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understand</a:t>
            </a:r>
            <a:endParaRPr lang="fr-FR" dirty="0"/>
          </a:p>
          <a:p>
            <a:pPr lvl="1"/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makes</a:t>
            </a:r>
            <a:r>
              <a:rPr lang="fr-FR" dirty="0"/>
              <a:t> </a:t>
            </a:r>
            <a:r>
              <a:rPr lang="fr-FR" dirty="0" err="1"/>
              <a:t>sense</a:t>
            </a:r>
            <a:endParaRPr lang="fr-FR" dirty="0"/>
          </a:p>
          <a:p>
            <a:pPr lvl="1"/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usefull</a:t>
            </a:r>
            <a:r>
              <a:rPr lang="fr-FR" dirty="0"/>
              <a:t> to </a:t>
            </a:r>
            <a:r>
              <a:rPr lang="fr-FR" dirty="0" err="1"/>
              <a:t>pay</a:t>
            </a:r>
            <a:r>
              <a:rPr lang="fr-FR" dirty="0"/>
              <a:t> for </a:t>
            </a:r>
            <a:r>
              <a:rPr lang="fr-FR" dirty="0" err="1"/>
              <a:t>this</a:t>
            </a:r>
            <a:r>
              <a:rPr lang="fr-FR" dirty="0"/>
              <a:t>/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product</a:t>
            </a:r>
            <a:r>
              <a:rPr lang="fr-FR" dirty="0"/>
              <a:t> : Added value of the solution</a:t>
            </a:r>
          </a:p>
          <a:p>
            <a:pPr lvl="1"/>
            <a:r>
              <a:rPr lang="fr-FR" dirty="0"/>
              <a:t>The </a:t>
            </a:r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he</a:t>
            </a:r>
            <a:r>
              <a:rPr lang="fr-FR" dirty="0"/>
              <a:t>/</a:t>
            </a:r>
            <a:r>
              <a:rPr lang="fr-FR" dirty="0" err="1"/>
              <a:t>her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take</a:t>
            </a:r>
            <a:r>
              <a:rPr lang="fr-FR" dirty="0"/>
              <a:t> in </a:t>
            </a:r>
            <a:r>
              <a:rPr lang="fr-FR" dirty="0" err="1"/>
              <a:t>buying</a:t>
            </a:r>
            <a:r>
              <a:rPr lang="fr-FR" dirty="0"/>
              <a:t>/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product</a:t>
            </a:r>
            <a:endParaRPr lang="fr-FR" dirty="0"/>
          </a:p>
          <a:p>
            <a:r>
              <a:rPr lang="fr-FR" dirty="0" err="1"/>
              <a:t>Comparison</a:t>
            </a:r>
            <a:r>
              <a:rPr lang="fr-FR" dirty="0"/>
              <a:t> : to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usual</a:t>
            </a:r>
            <a:r>
              <a:rPr lang="fr-FR" dirty="0"/>
              <a:t> solution, to the </a:t>
            </a:r>
            <a:r>
              <a:rPr lang="fr-FR" dirty="0" err="1"/>
              <a:t>peers</a:t>
            </a:r>
            <a:r>
              <a:rPr lang="fr-FR" dirty="0"/>
              <a:t>, to the </a:t>
            </a:r>
            <a:r>
              <a:rPr lang="fr-FR" dirty="0" err="1"/>
              <a:t>history</a:t>
            </a:r>
            <a:r>
              <a:rPr lang="fr-FR" dirty="0"/>
              <a:t>…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D4488C-F207-4D57-A21C-9A58E0CC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8783-9679-4758-B6BC-68300E1D276D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616D17-D8E3-4F49-846D-77CA279C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AE8E2-5442-4597-AA73-4D7E6978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87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C08FC178-315C-418E-B0D3-E1110060D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dirty="0" err="1"/>
              <a:t>Your</a:t>
            </a:r>
            <a:r>
              <a:rPr lang="fr-FR" altLang="fr-FR" dirty="0"/>
              <a:t> life </a:t>
            </a:r>
            <a:r>
              <a:rPr lang="fr-FR" altLang="fr-FR" dirty="0" err="1"/>
              <a:t>refers</a:t>
            </a:r>
            <a:r>
              <a:rPr lang="fr-FR" altLang="fr-FR" dirty="0"/>
              <a:t> to the </a:t>
            </a:r>
            <a:r>
              <a:rPr lang="fr-FR" altLang="fr-FR" dirty="0" err="1"/>
              <a:t>consideration</a:t>
            </a:r>
            <a:r>
              <a:rPr lang="fr-FR" altLang="fr-FR" dirty="0"/>
              <a:t> </a:t>
            </a:r>
            <a:r>
              <a:rPr lang="fr-FR" altLang="fr-FR" dirty="0" err="1"/>
              <a:t>from</a:t>
            </a:r>
            <a:r>
              <a:rPr lang="fr-FR" altLang="fr-FR" dirty="0"/>
              <a:t> </a:t>
            </a:r>
            <a:r>
              <a:rPr lang="fr-FR" altLang="fr-FR" dirty="0" err="1"/>
              <a:t>Other</a:t>
            </a:r>
            <a:r>
              <a:rPr lang="fr-FR" altLang="fr-FR" dirty="0"/>
              <a:t> and </a:t>
            </a:r>
            <a:r>
              <a:rPr lang="fr-FR" altLang="fr-FR" dirty="0" err="1"/>
              <a:t>Other’s</a:t>
            </a:r>
            <a:r>
              <a:rPr lang="fr-FR" altLang="fr-FR" dirty="0"/>
              <a:t> life </a:t>
            </a:r>
            <a:r>
              <a:rPr lang="fr-FR" altLang="fr-FR" dirty="0" err="1"/>
              <a:t>refers</a:t>
            </a:r>
            <a:r>
              <a:rPr lang="fr-FR" altLang="fr-FR" dirty="0"/>
              <a:t> to </a:t>
            </a:r>
            <a:r>
              <a:rPr lang="fr-FR" altLang="fr-FR" dirty="0" err="1"/>
              <a:t>your</a:t>
            </a:r>
            <a:r>
              <a:rPr lang="fr-FR" altLang="fr-FR" dirty="0"/>
              <a:t> </a:t>
            </a:r>
            <a:r>
              <a:rPr lang="fr-FR" altLang="fr-FR" dirty="0" err="1"/>
              <a:t>consideration</a:t>
            </a:r>
            <a:r>
              <a:rPr lang="fr-FR" altLang="fr-FR" dirty="0"/>
              <a:t> : </a:t>
            </a:r>
            <a:r>
              <a:rPr lang="fr-FR" altLang="fr-FR" b="1" dirty="0"/>
              <a:t>« Human </a:t>
            </a:r>
            <a:r>
              <a:rPr lang="fr-FR" altLang="fr-FR" b="1" dirty="0" err="1"/>
              <a:t>relationship</a:t>
            </a:r>
            <a:r>
              <a:rPr lang="fr-FR" altLang="fr-FR" b="1" dirty="0"/>
              <a:t> »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1C2237-5E62-43BE-B8DD-97FFDCFC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3.2 Ghislaine Pellat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B3F77C-A088-4E50-9C69-0060A3C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AD2FC-0222-4209-A11D-B741FD369C24}" type="slidenum">
              <a:rPr lang="en-US" altLang="fr-FR" smtClean="0"/>
              <a:pPr>
                <a:defRPr/>
              </a:pPr>
              <a:t>27</a:t>
            </a:fld>
            <a:endParaRPr lang="en-US" altLang="fr-FR"/>
          </a:p>
        </p:txBody>
      </p:sp>
      <p:pic>
        <p:nvPicPr>
          <p:cNvPr id="14341" name="Espace réservé du contenu 5">
            <a:extLst>
              <a:ext uri="{FF2B5EF4-FFF2-40B4-BE49-F238E27FC236}">
                <a16:creationId xmlns:a16="http://schemas.microsoft.com/office/drawing/2014/main" id="{D62033C5-583F-4995-ADAA-BBEC56C5D7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1" y="1722439"/>
            <a:ext cx="6297613" cy="4262437"/>
          </a:xfrm>
          <a:noFill/>
        </p:spPr>
      </p:pic>
      <p:sp>
        <p:nvSpPr>
          <p:cNvPr id="14342" name="Rectangle 6">
            <a:extLst>
              <a:ext uri="{FF2B5EF4-FFF2-40B4-BE49-F238E27FC236}">
                <a16:creationId xmlns:a16="http://schemas.microsoft.com/office/drawing/2014/main" id="{71E385A3-78FE-49DE-9637-8A23D73A7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6138864"/>
            <a:ext cx="172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r>
              <a:rPr lang="fr-FR" altLang="fr-FR" sz="4000" dirty="0" err="1">
                <a:solidFill>
                  <a:srgbClr val="FF00FF"/>
                </a:solidFill>
              </a:rPr>
              <a:t>Alterity</a:t>
            </a:r>
            <a:r>
              <a:rPr lang="fr-FR" altLang="fr-FR" sz="4000" dirty="0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974DFA2-BC06-4DA1-92F2-2BD97F586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1080-6152-4CF9-AC4E-8B71CB07F6FD}" type="datetime1">
              <a:rPr lang="fr-FR" smtClean="0"/>
              <a:t>01/12/2025</a:t>
            </a:fld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2193E6-C60B-4D65-A0C8-02C59D72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Engagement and </a:t>
            </a:r>
            <a:r>
              <a:rPr lang="fr-FR" dirty="0" err="1"/>
              <a:t>Citizenship</a:t>
            </a:r>
            <a:r>
              <a:rPr lang="fr-FR" dirty="0"/>
              <a:t>: </a:t>
            </a:r>
            <a:r>
              <a:rPr lang="fr-FR" dirty="0" err="1">
                <a:highlight>
                  <a:srgbClr val="FFFF00"/>
                </a:highlight>
              </a:rPr>
              <a:t>Alterity</a:t>
            </a:r>
            <a:endParaRPr lang="fr-FR" dirty="0">
              <a:highlight>
                <a:srgbClr val="FFFF00"/>
              </a:highlight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8CB2F81-4551-427F-87F8-0FA879EEB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1729"/>
            <a:ext cx="10515600" cy="4510148"/>
          </a:xfr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374A9B-7589-4EC8-AC92-E7E20256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FF4B-FB2E-427C-B1AF-00B08745F30B}" type="datetime1">
              <a:rPr lang="fr-FR" smtClean="0"/>
              <a:t>01/12/2025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E3D1AC-DEEE-4C40-B04A-A595CC88E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A51553-97FF-448D-8BE0-4DD946F2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689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8ECE5D-B19A-41AB-A38C-5D985700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To </a:t>
            </a:r>
            <a:r>
              <a:rPr lang="fr-FR" dirty="0" err="1"/>
              <a:t>sell</a:t>
            </a:r>
            <a:r>
              <a:rPr lang="fr-FR" dirty="0"/>
              <a:t> to </a:t>
            </a:r>
            <a:r>
              <a:rPr lang="fr-FR" dirty="0" err="1"/>
              <a:t>someone</a:t>
            </a:r>
            <a:r>
              <a:rPr lang="fr-FR" dirty="0"/>
              <a:t> : A </a:t>
            </a:r>
            <a:r>
              <a:rPr lang="fr-FR" dirty="0" err="1"/>
              <a:t>huge</a:t>
            </a:r>
            <a:r>
              <a:rPr lang="fr-FR" dirty="0"/>
              <a:t> </a:t>
            </a:r>
            <a:r>
              <a:rPr lang="fr-FR" dirty="0" err="1"/>
              <a:t>experience</a:t>
            </a:r>
            <a:r>
              <a:rPr lang="fr-FR" dirty="0"/>
              <a:t> of </a:t>
            </a:r>
            <a:r>
              <a:rPr lang="fr-FR" dirty="0" err="1"/>
              <a:t>alterity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BF2372-B4E3-4EA1-B7F8-8AEE9F6F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080" y="1825625"/>
            <a:ext cx="8681720" cy="4351338"/>
          </a:xfrm>
        </p:spPr>
        <p:txBody>
          <a:bodyPr/>
          <a:lstStyle/>
          <a:p>
            <a:r>
              <a:rPr lang="fr-FR" dirty="0" err="1"/>
              <a:t>Step</a:t>
            </a:r>
            <a:r>
              <a:rPr lang="fr-FR" dirty="0"/>
              <a:t> 1 : </a:t>
            </a:r>
            <a:r>
              <a:rPr lang="fr-FR" dirty="0" err="1"/>
              <a:t>get</a:t>
            </a:r>
            <a:r>
              <a:rPr lang="fr-FR" dirty="0"/>
              <a:t> contact (to </a:t>
            </a:r>
            <a:r>
              <a:rPr lang="fr-FR" dirty="0" err="1"/>
              <a:t>avoid</a:t>
            </a:r>
            <a:r>
              <a:rPr lang="fr-FR" dirty="0"/>
              <a:t> the </a:t>
            </a:r>
            <a:r>
              <a:rPr lang="fr-FR" dirty="0" err="1"/>
              <a:t>fear</a:t>
            </a:r>
            <a:r>
              <a:rPr lang="fr-FR" dirty="0"/>
              <a:t> of new situation)</a:t>
            </a:r>
          </a:p>
          <a:p>
            <a:r>
              <a:rPr lang="fr-FR" dirty="0" err="1"/>
              <a:t>Step</a:t>
            </a:r>
            <a:r>
              <a:rPr lang="fr-FR" dirty="0"/>
              <a:t> 2 : </a:t>
            </a:r>
            <a:r>
              <a:rPr lang="fr-FR" dirty="0" err="1"/>
              <a:t>Discuss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(to know more and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another</a:t>
            </a:r>
            <a:r>
              <a:rPr lang="fr-FR" dirty="0"/>
              <a:t> point of </a:t>
            </a:r>
            <a:r>
              <a:rPr lang="fr-FR" dirty="0" err="1"/>
              <a:t>view</a:t>
            </a:r>
            <a:r>
              <a:rPr lang="fr-FR" dirty="0"/>
              <a:t>)</a:t>
            </a:r>
          </a:p>
          <a:p>
            <a:r>
              <a:rPr lang="fr-FR" dirty="0" err="1"/>
              <a:t>Step</a:t>
            </a:r>
            <a:r>
              <a:rPr lang="fr-FR" dirty="0"/>
              <a:t> 3 : </a:t>
            </a:r>
            <a:r>
              <a:rPr lang="fr-FR" dirty="0" err="1"/>
              <a:t>Offer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solution (</a:t>
            </a:r>
            <a:r>
              <a:rPr lang="fr-FR" dirty="0" err="1"/>
              <a:t>linking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step2 and </a:t>
            </a:r>
            <a:r>
              <a:rPr lang="fr-FR" dirty="0" err="1"/>
              <a:t>step</a:t>
            </a:r>
            <a:r>
              <a:rPr lang="fr-FR" dirty="0"/>
              <a:t> 1) : </a:t>
            </a:r>
            <a:r>
              <a:rPr lang="fr-FR" dirty="0" err="1"/>
              <a:t>Benefit</a:t>
            </a:r>
            <a:endParaRPr lang="fr-FR" dirty="0"/>
          </a:p>
          <a:p>
            <a:r>
              <a:rPr lang="fr-FR" dirty="0" err="1"/>
              <a:t>Step</a:t>
            </a:r>
            <a:r>
              <a:rPr lang="fr-FR" dirty="0"/>
              <a:t> 4 : </a:t>
            </a:r>
            <a:r>
              <a:rPr lang="fr-FR" dirty="0" err="1"/>
              <a:t>Answer</a:t>
            </a:r>
            <a:r>
              <a:rPr lang="fr-FR" dirty="0"/>
              <a:t> to the </a:t>
            </a:r>
            <a:r>
              <a:rPr lang="fr-FR" dirty="0" err="1"/>
              <a:t>limits</a:t>
            </a:r>
            <a:r>
              <a:rPr lang="fr-FR" dirty="0"/>
              <a:t> (</a:t>
            </a:r>
            <a:r>
              <a:rPr lang="fr-FR" dirty="0" err="1"/>
              <a:t>personalization</a:t>
            </a:r>
            <a:r>
              <a:rPr lang="fr-FR" dirty="0"/>
              <a:t> of the solution)</a:t>
            </a:r>
          </a:p>
          <a:p>
            <a:r>
              <a:rPr lang="fr-FR" dirty="0" err="1"/>
              <a:t>Step</a:t>
            </a:r>
            <a:r>
              <a:rPr lang="fr-FR" dirty="0"/>
              <a:t> 5 : Conclusion (</a:t>
            </a:r>
            <a:r>
              <a:rPr lang="fr-FR" dirty="0" err="1"/>
              <a:t>payment</a:t>
            </a:r>
            <a:r>
              <a:rPr lang="fr-FR" dirty="0"/>
              <a:t> and </a:t>
            </a:r>
            <a:r>
              <a:rPr lang="fr-FR" dirty="0" err="1"/>
              <a:t>delivery</a:t>
            </a:r>
            <a:r>
              <a:rPr lang="fr-FR" dirty="0"/>
              <a:t>)</a:t>
            </a:r>
          </a:p>
          <a:p>
            <a:r>
              <a:rPr lang="fr-FR" dirty="0" err="1"/>
              <a:t>Step</a:t>
            </a:r>
            <a:r>
              <a:rPr lang="fr-FR" dirty="0"/>
              <a:t> 6 : Future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2D7265-26EA-4970-80C9-7F0BA366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40FA-5056-477E-B16C-3A3838B914B9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AC85E7-E968-4806-9CD7-DED7E4F7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35881B-38BA-4BCF-A114-CF7E880C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15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8D96F2-66B7-4F32-B665-DF46A63B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2 parts for </a:t>
            </a:r>
            <a:r>
              <a:rPr lang="fr-FR" dirty="0" err="1"/>
              <a:t>this</a:t>
            </a:r>
            <a:r>
              <a:rPr lang="fr-FR" dirty="0"/>
              <a:t> training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EDCF3C-7B88-47B0-ADF5-AC7C5888C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On line </a:t>
            </a:r>
            <a:r>
              <a:rPr lang="fr-FR" dirty="0" err="1"/>
              <a:t>conference</a:t>
            </a:r>
            <a:r>
              <a:rPr lang="fr-FR" dirty="0"/>
              <a:t> : to start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markets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18th of March, 19.00 (CET) for 45 minutes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Aim : </a:t>
            </a:r>
            <a:r>
              <a:rPr lang="fr-FR" dirty="0" err="1"/>
              <a:t>Get</a:t>
            </a:r>
            <a:r>
              <a:rPr lang="fr-FR" dirty="0"/>
              <a:t> the main keywords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 </a:t>
            </a:r>
            <a:r>
              <a:rPr lang="fr-FR" dirty="0" err="1"/>
              <a:t>presential</a:t>
            </a:r>
            <a:r>
              <a:rPr lang="fr-FR" dirty="0"/>
              <a:t> meeting : to help </a:t>
            </a:r>
            <a:r>
              <a:rPr lang="fr-FR" dirty="0" err="1"/>
              <a:t>you</a:t>
            </a:r>
            <a:r>
              <a:rPr lang="fr-FR" dirty="0"/>
              <a:t> to </a:t>
            </a:r>
            <a:r>
              <a:rPr lang="fr-FR" dirty="0" err="1"/>
              <a:t>generate</a:t>
            </a:r>
            <a:r>
              <a:rPr lang="fr-FR" dirty="0"/>
              <a:t> the business model of </a:t>
            </a:r>
            <a:r>
              <a:rPr lang="fr-FR" dirty="0" err="1"/>
              <a:t>your</a:t>
            </a:r>
            <a:r>
              <a:rPr lang="fr-FR" dirty="0"/>
              <a:t> innovation for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markets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7th-8th of April, 2025 (</a:t>
            </a:r>
            <a:r>
              <a:rPr lang="fr-FR" dirty="0" err="1"/>
              <a:t>morning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Aim : </a:t>
            </a:r>
            <a:r>
              <a:rPr lang="fr-FR" dirty="0" err="1"/>
              <a:t>Get</a:t>
            </a:r>
            <a:r>
              <a:rPr lang="fr-FR" dirty="0"/>
              <a:t> a business model for the </a:t>
            </a:r>
            <a:r>
              <a:rPr lang="fr-FR" dirty="0" err="1"/>
              <a:t>next</a:t>
            </a:r>
            <a:r>
              <a:rPr lang="fr-FR" dirty="0"/>
              <a:t> 5 </a:t>
            </a:r>
            <a:r>
              <a:rPr lang="fr-FR" dirty="0" err="1"/>
              <a:t>years</a:t>
            </a:r>
            <a:r>
              <a:rPr lang="fr-FR" dirty="0"/>
              <a:t> 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5233F0-2842-414D-B3CD-04DDB02EA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8783-9679-4758-B6BC-68300E1D276D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B9813D-BF96-4921-AB79-3053E3D0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FFA573-6D24-4131-87CD-80FCBAE0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315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8ECE5D-B19A-41AB-A38C-5D985700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To </a:t>
            </a:r>
            <a:r>
              <a:rPr lang="fr-FR" dirty="0" err="1"/>
              <a:t>sell</a:t>
            </a:r>
            <a:r>
              <a:rPr lang="fr-FR" dirty="0"/>
              <a:t> to </a:t>
            </a:r>
            <a:r>
              <a:rPr lang="fr-FR" dirty="0" err="1"/>
              <a:t>someone</a:t>
            </a:r>
            <a:r>
              <a:rPr lang="fr-FR" dirty="0"/>
              <a:t> : A </a:t>
            </a:r>
            <a:r>
              <a:rPr lang="fr-FR" dirty="0" err="1"/>
              <a:t>huge</a:t>
            </a:r>
            <a:r>
              <a:rPr lang="fr-FR" dirty="0"/>
              <a:t> </a:t>
            </a:r>
            <a:r>
              <a:rPr lang="fr-FR" dirty="0" err="1"/>
              <a:t>experience</a:t>
            </a:r>
            <a:r>
              <a:rPr lang="fr-FR" dirty="0"/>
              <a:t> of </a:t>
            </a:r>
            <a:r>
              <a:rPr lang="fr-FR" dirty="0" err="1"/>
              <a:t>alterity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BF2372-B4E3-4EA1-B7F8-8AEE9F6F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080" y="1825625"/>
            <a:ext cx="8681720" cy="4351338"/>
          </a:xfrm>
        </p:spPr>
        <p:txBody>
          <a:bodyPr/>
          <a:lstStyle/>
          <a:p>
            <a:r>
              <a:rPr lang="fr-FR" dirty="0" err="1"/>
              <a:t>Step</a:t>
            </a:r>
            <a:r>
              <a:rPr lang="fr-FR" dirty="0"/>
              <a:t> 1 : </a:t>
            </a:r>
            <a:r>
              <a:rPr lang="fr-FR" dirty="0" err="1"/>
              <a:t>get</a:t>
            </a:r>
            <a:r>
              <a:rPr lang="fr-FR" dirty="0"/>
              <a:t> contact (to </a:t>
            </a:r>
            <a:r>
              <a:rPr lang="fr-FR" dirty="0" err="1"/>
              <a:t>avoid</a:t>
            </a:r>
            <a:r>
              <a:rPr lang="fr-FR" dirty="0"/>
              <a:t> the </a:t>
            </a:r>
            <a:r>
              <a:rPr lang="fr-FR" dirty="0" err="1"/>
              <a:t>fear</a:t>
            </a:r>
            <a:r>
              <a:rPr lang="fr-FR" dirty="0"/>
              <a:t> of new situation)</a:t>
            </a:r>
          </a:p>
          <a:p>
            <a:r>
              <a:rPr lang="fr-FR" dirty="0" err="1"/>
              <a:t>Step</a:t>
            </a:r>
            <a:r>
              <a:rPr lang="fr-FR" dirty="0"/>
              <a:t> 2 : </a:t>
            </a:r>
            <a:r>
              <a:rPr lang="fr-FR" dirty="0" err="1"/>
              <a:t>Discuss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(to know more and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another</a:t>
            </a:r>
            <a:r>
              <a:rPr lang="fr-FR" dirty="0"/>
              <a:t> point of </a:t>
            </a:r>
            <a:r>
              <a:rPr lang="fr-FR" dirty="0" err="1"/>
              <a:t>view</a:t>
            </a:r>
            <a:r>
              <a:rPr lang="fr-FR" dirty="0"/>
              <a:t>)</a:t>
            </a:r>
          </a:p>
          <a:p>
            <a:r>
              <a:rPr lang="fr-FR" dirty="0" err="1"/>
              <a:t>Step</a:t>
            </a:r>
            <a:r>
              <a:rPr lang="fr-FR" dirty="0"/>
              <a:t> 3 : </a:t>
            </a:r>
            <a:r>
              <a:rPr lang="fr-FR" dirty="0" err="1"/>
              <a:t>Offer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solution (</a:t>
            </a:r>
            <a:r>
              <a:rPr lang="fr-FR" dirty="0" err="1"/>
              <a:t>linking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step2 and </a:t>
            </a:r>
            <a:r>
              <a:rPr lang="fr-FR" dirty="0" err="1"/>
              <a:t>step</a:t>
            </a:r>
            <a:r>
              <a:rPr lang="fr-FR" dirty="0"/>
              <a:t> 1) : </a:t>
            </a:r>
            <a:r>
              <a:rPr lang="fr-FR" dirty="0" err="1"/>
              <a:t>Benefit</a:t>
            </a:r>
            <a:endParaRPr lang="fr-FR" dirty="0"/>
          </a:p>
          <a:p>
            <a:r>
              <a:rPr lang="fr-FR" dirty="0" err="1"/>
              <a:t>Step</a:t>
            </a:r>
            <a:r>
              <a:rPr lang="fr-FR" dirty="0"/>
              <a:t> 4 : </a:t>
            </a:r>
            <a:r>
              <a:rPr lang="fr-FR" dirty="0" err="1"/>
              <a:t>Answer</a:t>
            </a:r>
            <a:r>
              <a:rPr lang="fr-FR" dirty="0"/>
              <a:t> to the </a:t>
            </a:r>
            <a:r>
              <a:rPr lang="fr-FR" dirty="0" err="1"/>
              <a:t>limits</a:t>
            </a:r>
            <a:r>
              <a:rPr lang="fr-FR" dirty="0"/>
              <a:t> (</a:t>
            </a:r>
            <a:r>
              <a:rPr lang="fr-FR" dirty="0" err="1"/>
              <a:t>personalization</a:t>
            </a:r>
            <a:r>
              <a:rPr lang="fr-FR" dirty="0"/>
              <a:t> of the solution)</a:t>
            </a:r>
          </a:p>
          <a:p>
            <a:r>
              <a:rPr lang="fr-FR" dirty="0" err="1"/>
              <a:t>Step</a:t>
            </a:r>
            <a:r>
              <a:rPr lang="fr-FR" dirty="0"/>
              <a:t> 5 : Conclusion (</a:t>
            </a:r>
            <a:r>
              <a:rPr lang="fr-FR" dirty="0" err="1"/>
              <a:t>payment</a:t>
            </a:r>
            <a:r>
              <a:rPr lang="fr-FR" dirty="0"/>
              <a:t> and </a:t>
            </a:r>
            <a:r>
              <a:rPr lang="fr-FR" dirty="0" err="1"/>
              <a:t>delivery</a:t>
            </a:r>
            <a:r>
              <a:rPr lang="fr-FR" dirty="0"/>
              <a:t>)</a:t>
            </a:r>
          </a:p>
          <a:p>
            <a:r>
              <a:rPr lang="fr-FR" dirty="0" err="1"/>
              <a:t>Step</a:t>
            </a:r>
            <a:r>
              <a:rPr lang="fr-FR" dirty="0"/>
              <a:t> 6 : Future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2D7265-26EA-4970-80C9-7F0BA366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40FA-5056-477E-B16C-3A3838B914B9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AC85E7-E968-4806-9CD7-DED7E4F7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35881B-38BA-4BCF-A114-CF7E880C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270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BD8ADF5-72DB-460E-B6CF-13BD969BE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36" y="44008"/>
            <a:ext cx="8621328" cy="168616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CD3B862-31BB-48CD-810F-C0B1DE7EE2F5}"/>
              </a:ext>
            </a:extLst>
          </p:cNvPr>
          <p:cNvSpPr txBox="1"/>
          <p:nvPr/>
        </p:nvSpPr>
        <p:spPr>
          <a:xfrm>
            <a:off x="1066800" y="430088"/>
            <a:ext cx="1210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Step</a:t>
            </a:r>
            <a:r>
              <a:rPr lang="fr-FR" sz="3200" dirty="0"/>
              <a:t> ?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17CA234-078B-4AD7-87D7-0A0413E728F7}"/>
              </a:ext>
            </a:extLst>
          </p:cNvPr>
          <p:cNvGrpSpPr/>
          <p:nvPr/>
        </p:nvGrpSpPr>
        <p:grpSpPr>
          <a:xfrm>
            <a:off x="1066800" y="1616696"/>
            <a:ext cx="10609864" cy="1533739"/>
            <a:chOff x="1066800" y="1616696"/>
            <a:chExt cx="10609864" cy="153373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7172E8A-E2FB-4B09-8CEF-C75383BB4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283" y="1616696"/>
              <a:ext cx="8640381" cy="1533739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16ABC19-1969-4AA8-9146-6DB990A4593E}"/>
                </a:ext>
              </a:extLst>
            </p:cNvPr>
            <p:cNvSpPr txBox="1"/>
            <p:nvPr/>
          </p:nvSpPr>
          <p:spPr>
            <a:xfrm>
              <a:off x="1066800" y="2057095"/>
              <a:ext cx="12109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err="1"/>
                <a:t>Step</a:t>
              </a:r>
              <a:r>
                <a:rPr lang="fr-FR" sz="3200" dirty="0"/>
                <a:t> ?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E365161-1756-4668-9AE9-2FC6B2C0F498}"/>
              </a:ext>
            </a:extLst>
          </p:cNvPr>
          <p:cNvGrpSpPr/>
          <p:nvPr/>
        </p:nvGrpSpPr>
        <p:grpSpPr>
          <a:xfrm>
            <a:off x="1177669" y="3232726"/>
            <a:ext cx="10397395" cy="1343212"/>
            <a:chOff x="1177669" y="3232726"/>
            <a:chExt cx="10397395" cy="134321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9C5AD96-EB0A-47D3-BC58-F87CC4FEA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157" y="3232726"/>
              <a:ext cx="8468907" cy="1343212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2DAD8D7-9F81-4169-A421-C67EDCA1D79C}"/>
                </a:ext>
              </a:extLst>
            </p:cNvPr>
            <p:cNvSpPr txBox="1"/>
            <p:nvPr/>
          </p:nvSpPr>
          <p:spPr>
            <a:xfrm>
              <a:off x="1177669" y="3611944"/>
              <a:ext cx="12109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err="1"/>
                <a:t>Step</a:t>
              </a:r>
              <a:r>
                <a:rPr lang="fr-FR" sz="3200" dirty="0"/>
                <a:t> ?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89F7F85E-639F-4446-B4FE-107B3738DC0D}"/>
              </a:ext>
            </a:extLst>
          </p:cNvPr>
          <p:cNvGrpSpPr/>
          <p:nvPr/>
        </p:nvGrpSpPr>
        <p:grpSpPr>
          <a:xfrm>
            <a:off x="0" y="5146039"/>
            <a:ext cx="11679853" cy="1428949"/>
            <a:chOff x="0" y="5146039"/>
            <a:chExt cx="11679853" cy="1428949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E2065E23-11EE-45DD-9439-00FA65C2B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157" y="5146039"/>
              <a:ext cx="8573696" cy="1428949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2697AAA-1FA4-43B1-B5D2-D51E951E1746}"/>
                </a:ext>
              </a:extLst>
            </p:cNvPr>
            <p:cNvSpPr txBox="1"/>
            <p:nvPr/>
          </p:nvSpPr>
          <p:spPr>
            <a:xfrm>
              <a:off x="0" y="5485906"/>
              <a:ext cx="3216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err="1"/>
                <a:t>After</a:t>
              </a:r>
              <a:r>
                <a:rPr lang="fr-FR" sz="2800" dirty="0"/>
                <a:t> </a:t>
              </a:r>
              <a:r>
                <a:rPr lang="fr-FR" sz="2800" dirty="0" err="1"/>
                <a:t>this</a:t>
              </a:r>
              <a:r>
                <a:rPr lang="fr-FR" sz="2800" dirty="0"/>
                <a:t> </a:t>
              </a:r>
              <a:r>
                <a:rPr lang="fr-FR" sz="2800" dirty="0" err="1"/>
                <a:t>experience</a:t>
              </a:r>
              <a:endParaRPr lang="fr-FR" sz="2800" dirty="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742F22C-E5B9-4F17-9D1A-D8C3F9955887}"/>
              </a:ext>
            </a:extLst>
          </p:cNvPr>
          <p:cNvGrpSpPr/>
          <p:nvPr/>
        </p:nvGrpSpPr>
        <p:grpSpPr>
          <a:xfrm>
            <a:off x="1066800" y="46280"/>
            <a:ext cx="10609864" cy="1686160"/>
            <a:chOff x="1066800" y="46280"/>
            <a:chExt cx="10609864" cy="1686160"/>
          </a:xfrm>
        </p:grpSpPr>
        <p:pic>
          <p:nvPicPr>
            <p:cNvPr id="15" name="Espace réservé du contenu 3">
              <a:extLst>
                <a:ext uri="{FF2B5EF4-FFF2-40B4-BE49-F238E27FC236}">
                  <a16:creationId xmlns:a16="http://schemas.microsoft.com/office/drawing/2014/main" id="{C873F8DF-39E1-4640-8D43-10AAF66F3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336" y="46280"/>
              <a:ext cx="8621328" cy="168616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27F47B1-D0E3-4A24-A98B-C9778F6824C5}"/>
                </a:ext>
              </a:extLst>
            </p:cNvPr>
            <p:cNvSpPr txBox="1"/>
            <p:nvPr/>
          </p:nvSpPr>
          <p:spPr>
            <a:xfrm>
              <a:off x="1066800" y="432360"/>
              <a:ext cx="12109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err="1"/>
                <a:t>Step</a:t>
              </a:r>
              <a:r>
                <a:rPr lang="fr-FR" sz="3200" dirty="0"/>
                <a:t> ?</a:t>
              </a:r>
            </a:p>
          </p:txBody>
        </p:sp>
      </p:grp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101C74C-49C3-422D-98A5-893B7646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8467-5569-4528-951B-4333ABD09A1C}" type="datetime1">
              <a:rPr lang="fr-FR" smtClean="0"/>
              <a:t>01/12/2025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CDF6B1-83F1-4545-B7A1-A1E8C800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B412A5-F9F0-4AB8-A57A-70428BE1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462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2C9C4-D45D-4ABA-BD38-7B37E1BE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Life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daily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= </a:t>
            </a:r>
            <a:r>
              <a:rPr lang="fr-FR" dirty="0" err="1"/>
              <a:t>Everywhere</a:t>
            </a:r>
            <a:r>
              <a:rPr lang="fr-FR" dirty="0"/>
              <a:t> in the world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577D85-17AF-42D7-A286-F088D91F0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  <a:p>
            <a:pPr lvl="1"/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sell</a:t>
            </a:r>
            <a:r>
              <a:rPr lang="fr-FR" dirty="0"/>
              <a:t> to all the </a:t>
            </a:r>
            <a:r>
              <a:rPr lang="fr-FR" dirty="0" err="1"/>
              <a:t>humanity</a:t>
            </a:r>
            <a:endParaRPr lang="fr-FR" dirty="0"/>
          </a:p>
          <a:p>
            <a:pPr lvl="1"/>
            <a:r>
              <a:rPr lang="fr-FR" dirty="0"/>
              <a:t>One </a:t>
            </a:r>
            <a:r>
              <a:rPr lang="fr-FR" dirty="0" err="1"/>
              <a:t>person</a:t>
            </a:r>
            <a:r>
              <a:rPr lang="fr-FR" dirty="0"/>
              <a:t>= One </a:t>
            </a:r>
            <a:r>
              <a:rPr lang="fr-FR" dirty="0" err="1"/>
              <a:t>unic</a:t>
            </a:r>
            <a:r>
              <a:rPr lang="fr-FR" dirty="0"/>
              <a:t> </a:t>
            </a:r>
            <a:r>
              <a:rPr lang="fr-FR" dirty="0" err="1"/>
              <a:t>specificity</a:t>
            </a:r>
            <a:endParaRPr lang="fr-FR" dirty="0"/>
          </a:p>
          <a:p>
            <a:pPr lvl="1"/>
            <a:r>
              <a:rPr lang="fr-FR" dirty="0"/>
              <a:t>A group of </a:t>
            </a:r>
            <a:r>
              <a:rPr lang="fr-FR" dirty="0" err="1"/>
              <a:t>person</a:t>
            </a:r>
            <a:r>
              <a:rPr lang="fr-FR" dirty="0"/>
              <a:t> = an </a:t>
            </a:r>
            <a:r>
              <a:rPr lang="fr-FR" dirty="0" err="1"/>
              <a:t>error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Context</a:t>
            </a:r>
            <a:r>
              <a:rPr lang="fr-FR" dirty="0"/>
              <a:t> </a:t>
            </a:r>
            <a:r>
              <a:rPr lang="fr-FR" dirty="0" err="1"/>
              <a:t>makes</a:t>
            </a:r>
            <a:r>
              <a:rPr lang="fr-FR" dirty="0"/>
              <a:t> the </a:t>
            </a:r>
            <a:r>
              <a:rPr lang="fr-FR" dirty="0" err="1"/>
              <a:t>difference</a:t>
            </a:r>
            <a:r>
              <a:rPr lang="fr-FR" dirty="0"/>
              <a:t> : </a:t>
            </a:r>
            <a:r>
              <a:rPr lang="fr-FR" dirty="0" err="1"/>
              <a:t>Language</a:t>
            </a:r>
            <a:r>
              <a:rPr lang="fr-FR" dirty="0"/>
              <a:t>, culture, </a:t>
            </a:r>
            <a:r>
              <a:rPr lang="fr-FR" dirty="0" err="1"/>
              <a:t>history</a:t>
            </a:r>
            <a:r>
              <a:rPr lang="fr-FR" dirty="0"/>
              <a:t>, </a:t>
            </a:r>
            <a:r>
              <a:rPr lang="fr-FR" dirty="0" err="1"/>
              <a:t>law</a:t>
            </a:r>
            <a:r>
              <a:rPr lang="fr-FR" dirty="0"/>
              <a:t>, </a:t>
            </a:r>
            <a:r>
              <a:rPr lang="fr-FR" dirty="0" err="1"/>
              <a:t>political</a:t>
            </a:r>
            <a:r>
              <a:rPr lang="fr-FR" dirty="0"/>
              <a:t> actions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But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a volume of clients to </a:t>
            </a:r>
            <a:r>
              <a:rPr lang="fr-FR" dirty="0" err="1"/>
              <a:t>generate</a:t>
            </a:r>
            <a:r>
              <a:rPr lang="fr-FR" dirty="0"/>
              <a:t> turnover and </a:t>
            </a:r>
            <a:r>
              <a:rPr lang="fr-FR" dirty="0" err="1"/>
              <a:t>margin</a:t>
            </a:r>
            <a:r>
              <a:rPr lang="fr-FR" dirty="0"/>
              <a:t> at the end.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72FF84-2A48-43E2-9D1D-46E541222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D571-92D0-4339-BD3D-10CEB1FC4F27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6CC916-007E-430A-A23C-8CDE7695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EF2FE7-F63D-43EA-B7A0-8607B028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113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1697D4BD-D3CE-4125-93F7-18B2579C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6" y="457200"/>
            <a:ext cx="8347075" cy="1981200"/>
          </a:xfrm>
        </p:spPr>
        <p:txBody>
          <a:bodyPr anchor="t"/>
          <a:lstStyle/>
          <a:p>
            <a:pPr algn="ctr" eaLnBrk="1" hangingPunct="1"/>
            <a:r>
              <a:rPr lang="fr-FR" altLang="fr-FR" dirty="0">
                <a:ln>
                  <a:noFill/>
                </a:ln>
              </a:rPr>
              <a:t>Break-</a:t>
            </a:r>
            <a:r>
              <a:rPr lang="fr-FR" altLang="fr-FR" dirty="0" err="1">
                <a:ln>
                  <a:noFill/>
                </a:ln>
              </a:rPr>
              <a:t>even</a:t>
            </a:r>
            <a:r>
              <a:rPr lang="fr-FR" altLang="fr-FR" dirty="0">
                <a:ln>
                  <a:noFill/>
                </a:ln>
              </a:rPr>
              <a:t> point </a:t>
            </a:r>
            <a:r>
              <a:rPr lang="fr-FR" altLang="fr-FR" dirty="0" err="1">
                <a:ln>
                  <a:noFill/>
                </a:ln>
              </a:rPr>
              <a:t>is</a:t>
            </a:r>
            <a:r>
              <a:rPr lang="fr-FR" altLang="fr-FR" dirty="0">
                <a:ln>
                  <a:noFill/>
                </a:ln>
              </a:rPr>
              <a:t> the key factor for </a:t>
            </a:r>
            <a:r>
              <a:rPr lang="fr-FR" altLang="fr-FR" dirty="0" err="1">
                <a:ln>
                  <a:noFill/>
                </a:ln>
              </a:rPr>
              <a:t>your</a:t>
            </a:r>
            <a:r>
              <a:rPr lang="fr-FR" altLang="fr-FR" dirty="0">
                <a:ln>
                  <a:noFill/>
                </a:ln>
              </a:rPr>
              <a:t> business</a:t>
            </a: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7F16FC15-681E-4F14-8BDA-A59A8F7E7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626" y="2667001"/>
            <a:ext cx="8347075" cy="3332163"/>
          </a:xfrm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12292" name="Espace réservé du numéro de diapositive 4">
            <a:extLst>
              <a:ext uri="{FF2B5EF4-FFF2-40B4-BE49-F238E27FC236}">
                <a16:creationId xmlns:a16="http://schemas.microsoft.com/office/drawing/2014/main" id="{A6CD0818-307C-4340-931F-60B00D12E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7019FF-6F4B-47BD-A00F-4BE1A16CACFE}" type="slidenum">
              <a:rPr lang="fr-FR" altLang="fr-FR" sz="1400" b="0">
                <a:latin typeface="Times New Roman" panose="02020603050405020304" pitchFamily="18" charset="0"/>
              </a:rPr>
              <a:pPr/>
              <a:t>33</a:t>
            </a:fld>
            <a:endParaRPr lang="fr-FR" altLang="fr-FR" sz="1400" b="0">
              <a:latin typeface="Times New Roman" panose="02020603050405020304" pitchFamily="18" charset="0"/>
            </a:endParaRPr>
          </a:p>
        </p:txBody>
      </p:sp>
      <p:pic>
        <p:nvPicPr>
          <p:cNvPr id="80898" name="Picture 2">
            <a:extLst>
              <a:ext uri="{FF2B5EF4-FFF2-40B4-BE49-F238E27FC236}">
                <a16:creationId xmlns:a16="http://schemas.microsoft.com/office/drawing/2014/main" id="{62F6D837-7994-4BE4-BC29-8D1EB045C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7477" y="1864519"/>
            <a:ext cx="8625280" cy="43132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6395FF7-A1FC-4302-9335-2E7BFA94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fr-FR"/>
              <a:t>Module 3.2 Ghislaine Pellat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B3F7E8-8319-4E53-8130-5C4EE22F4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0922-6249-4F62-BB4A-F2EC8CF279A8}" type="datetime1">
              <a:rPr lang="fr-FR" smtClean="0"/>
              <a:t>01/12/2025</a:t>
            </a:fld>
            <a:endParaRPr 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35D9FC-2D08-48E5-B700-C1711E73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Europe and Trade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24AE0D-B613-4F2D-B5E9-58F6910DF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EU has always been in </a:t>
            </a:r>
            <a:r>
              <a:rPr lang="en-US" dirty="0" err="1"/>
              <a:t>favour</a:t>
            </a:r>
            <a:r>
              <a:rPr lang="en-US" dirty="0"/>
              <a:t> of an </a:t>
            </a:r>
            <a:r>
              <a:rPr lang="en-US" dirty="0">
                <a:highlight>
                  <a:srgbClr val="FFFF00"/>
                </a:highlight>
              </a:rPr>
              <a:t>open</a:t>
            </a:r>
            <a:r>
              <a:rPr lang="en-US" dirty="0"/>
              <a:t> and </a:t>
            </a:r>
            <a:r>
              <a:rPr lang="en-US" dirty="0">
                <a:highlight>
                  <a:srgbClr val="FFFF00"/>
                </a:highlight>
              </a:rPr>
              <a:t>fair</a:t>
            </a:r>
            <a:r>
              <a:rPr lang="en-US" dirty="0"/>
              <a:t> international trading system.</a:t>
            </a:r>
          </a:p>
          <a:p>
            <a:r>
              <a:rPr lang="en-US" dirty="0"/>
              <a:t>The </a:t>
            </a:r>
            <a:r>
              <a:rPr lang="en-US" dirty="0">
                <a:highlight>
                  <a:srgbClr val="FFFF00"/>
                </a:highlight>
              </a:rPr>
              <a:t>European Union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China</a:t>
            </a:r>
            <a:r>
              <a:rPr lang="en-US" dirty="0"/>
              <a:t> (18% together) and the </a:t>
            </a:r>
            <a:r>
              <a:rPr lang="en-US" dirty="0">
                <a:highlight>
                  <a:srgbClr val="FFFF00"/>
                </a:highlight>
              </a:rPr>
              <a:t>United States </a:t>
            </a:r>
            <a:r>
              <a:rPr lang="en-US" dirty="0"/>
              <a:t>are the world's three largest economies 24% (2022)</a:t>
            </a:r>
          </a:p>
          <a:p>
            <a:r>
              <a:rPr lang="en-US" dirty="0"/>
              <a:t>The EU has played a central role in shaping the global trading system, through its support for the </a:t>
            </a:r>
            <a:r>
              <a:rPr lang="en-US" dirty="0">
                <a:highlight>
                  <a:srgbClr val="FFFF00"/>
                </a:highlight>
              </a:rPr>
              <a:t>WTO.(world trade organization)</a:t>
            </a:r>
          </a:p>
          <a:p>
            <a:r>
              <a:rPr lang="en-US" dirty="0">
                <a:highlight>
                  <a:srgbClr val="FFFF00"/>
                </a:highlight>
              </a:rPr>
              <a:t>WTO : (</a:t>
            </a:r>
            <a:r>
              <a:rPr lang="en-US" dirty="0"/>
              <a:t>1995 creation, 2022 European deals : Covid-19) has been created to encourage the trade agreements  in the world : </a:t>
            </a:r>
          </a:p>
          <a:p>
            <a:pPr lvl="1"/>
            <a:r>
              <a:rPr lang="en-US" dirty="0"/>
              <a:t>GATT (General Agreement on Tariffs and Trade, 1947)</a:t>
            </a:r>
          </a:p>
          <a:p>
            <a:pPr lvl="1"/>
            <a:r>
              <a:rPr lang="en-US" dirty="0"/>
              <a:t>GATS for services</a:t>
            </a:r>
          </a:p>
          <a:p>
            <a:pPr lvl="1"/>
            <a:r>
              <a:rPr lang="en-US" dirty="0"/>
              <a:t>TRIPS for intellectual Properties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6EDE54-2AFE-4610-BC88-B789B1C1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F2FC-7719-4D22-9F38-55DB4B6D58A6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C9E9D1-9433-4288-9556-8190AC1B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7521CA-CEF8-46DC-B43F-5C7C97E9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89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6D5DA7-D43D-4B3C-BAA5-3ACA606E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Europe = A large area for the </a:t>
            </a:r>
            <a:r>
              <a:rPr lang="fr-FR" dirty="0" err="1"/>
              <a:t>negotiation</a:t>
            </a:r>
            <a:r>
              <a:rPr lang="fr-FR" dirty="0"/>
              <a:t> </a:t>
            </a:r>
            <a:r>
              <a:rPr lang="fr-FR" dirty="0" err="1"/>
              <a:t>skills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2284FE-6A41-4207-ABDA-BB897A2FC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Europe invites the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actors</a:t>
            </a:r>
            <a:r>
              <a:rPr lang="fr-FR" dirty="0"/>
              <a:t> to </a:t>
            </a:r>
            <a:r>
              <a:rPr lang="fr-FR" dirty="0" err="1"/>
              <a:t>negotiate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: </a:t>
            </a:r>
            <a:r>
              <a:rPr lang="fr-FR" dirty="0" err="1">
                <a:hlinkClick r:id="rId3"/>
              </a:rPr>
              <a:t>agreements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666758-20B9-433A-A90E-EE1C2CD5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F2A8-6113-4247-9321-88D3EF20D395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005C89-3379-4691-AA08-E1F5D7B9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3C63B6-7288-4E36-BC0F-FA663C1C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76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77A7A-B86D-418B-B6F9-1310C343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Which</a:t>
            </a:r>
            <a:r>
              <a:rPr lang="fr-FR" dirty="0"/>
              <a:t> Business Model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41FB4D-3ED3-441F-8AAA-043794B6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How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generate</a:t>
            </a:r>
            <a:r>
              <a:rPr lang="fr-FR" dirty="0"/>
              <a:t> the turnover ?</a:t>
            </a:r>
          </a:p>
          <a:p>
            <a:r>
              <a:rPr lang="fr-FR" dirty="0" err="1"/>
              <a:t>Costs</a:t>
            </a:r>
            <a:r>
              <a:rPr lang="fr-FR" dirty="0"/>
              <a:t> ?</a:t>
            </a:r>
          </a:p>
          <a:p>
            <a:r>
              <a:rPr lang="fr-FR" dirty="0" err="1"/>
              <a:t>Ecommerce</a:t>
            </a:r>
            <a:r>
              <a:rPr lang="fr-FR" dirty="0"/>
              <a:t>/New shop/In a shop : Direct, </a:t>
            </a:r>
            <a:r>
              <a:rPr lang="fr-FR" dirty="0" err="1"/>
              <a:t>Distributor</a:t>
            </a:r>
            <a:r>
              <a:rPr lang="fr-FR" dirty="0"/>
              <a:t> ?</a:t>
            </a:r>
          </a:p>
          <a:p>
            <a:endParaRPr lang="fr-FR" dirty="0"/>
          </a:p>
          <a:p>
            <a:pPr algn="ctr"/>
            <a:r>
              <a:rPr lang="fr-FR" dirty="0">
                <a:hlinkClick r:id="rId3" action="ppaction://hlinksldjump"/>
              </a:rPr>
              <a:t>Guideline to </a:t>
            </a:r>
            <a:r>
              <a:rPr lang="fr-FR" dirty="0" err="1">
                <a:hlinkClick r:id="rId3" action="ppaction://hlinksldjump"/>
              </a:rPr>
              <a:t>promote</a:t>
            </a:r>
            <a:r>
              <a:rPr lang="fr-FR" dirty="0">
                <a:hlinkClick r:id="rId3" action="ppaction://hlinksldjump"/>
              </a:rPr>
              <a:t> a new solution to the </a:t>
            </a:r>
            <a:r>
              <a:rPr lang="fr-FR" dirty="0" err="1">
                <a:hlinkClick r:id="rId3" action="ppaction://hlinksldjump"/>
              </a:rPr>
              <a:t>market</a:t>
            </a:r>
            <a:r>
              <a:rPr lang="fr-FR" dirty="0">
                <a:hlinkClick r:id="rId3" action="ppaction://hlinksldjump"/>
              </a:rPr>
              <a:t> 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983E42-22EB-4075-BBFE-3628F255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E05A-4A02-461A-A7BC-6151E37F81C6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C69B63-BC16-41D1-A549-48CCCC5E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314EC2-0D94-48CD-9548-7AFDBF39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959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8ECE0C-DC90-41A1-BD95-5190572DD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639"/>
            <a:ext cx="10515600" cy="571532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Find a </a:t>
            </a:r>
            <a:r>
              <a:rPr lang="en-GB" dirty="0">
                <a:highlight>
                  <a:srgbClr val="FFFF00"/>
                </a:highlight>
              </a:rPr>
              <a:t>commercial issue to promote </a:t>
            </a:r>
            <a:r>
              <a:rPr lang="en-GB" dirty="0"/>
              <a:t>(To promote against diabetes diseases, to promote the treatment of the heart diseases, to promote the French products abroad in the instrumentation field….) </a:t>
            </a:r>
            <a:r>
              <a:rPr lang="en-US" dirty="0"/>
              <a:t>.</a:t>
            </a:r>
            <a:endParaRPr lang="fr-FR" dirty="0"/>
          </a:p>
          <a:p>
            <a:pPr lvl="0"/>
            <a:r>
              <a:rPr lang="en-US" dirty="0"/>
              <a:t>Define the product or product range (price, distribution, features, communication…)</a:t>
            </a:r>
            <a:endParaRPr lang="fr-FR" dirty="0"/>
          </a:p>
          <a:p>
            <a:r>
              <a:rPr lang="en-GB" dirty="0"/>
              <a:t>Carry out a commercial survey ( current markets, competitors, potential developments…) </a:t>
            </a:r>
            <a:endParaRPr lang="fr-FR" dirty="0"/>
          </a:p>
          <a:p>
            <a:pPr lvl="0"/>
            <a:r>
              <a:rPr lang="en-GB" dirty="0"/>
              <a:t>The clients opinion (positive and negative, provided </a:t>
            </a:r>
            <a:r>
              <a:rPr lang="en-GB" dirty="0">
                <a:highlight>
                  <a:srgbClr val="FFFF00"/>
                </a:highlight>
              </a:rPr>
              <a:t>by the web</a:t>
            </a:r>
            <a:r>
              <a:rPr lang="en-GB" dirty="0"/>
              <a:t>, </a:t>
            </a:r>
            <a:r>
              <a:rPr lang="en-GB" dirty="0">
                <a:highlight>
                  <a:srgbClr val="FFFF00"/>
                </a:highlight>
              </a:rPr>
              <a:t>interviews</a:t>
            </a:r>
            <a:r>
              <a:rPr lang="en-GB" dirty="0"/>
              <a:t> (6 opened questions)…Collect all the stories of the products in their environments. </a:t>
            </a:r>
            <a:r>
              <a:rPr lang="fr-FR" dirty="0"/>
              <a:t>List the </a:t>
            </a:r>
            <a:r>
              <a:rPr lang="fr-FR" dirty="0" err="1"/>
              <a:t>opportunities</a:t>
            </a:r>
            <a:r>
              <a:rPr lang="fr-FR" dirty="0"/>
              <a:t> and </a:t>
            </a:r>
            <a:r>
              <a:rPr lang="fr-FR" dirty="0" err="1"/>
              <a:t>threats</a:t>
            </a:r>
            <a:r>
              <a:rPr lang="fr-FR" dirty="0"/>
              <a:t> of </a:t>
            </a:r>
            <a:r>
              <a:rPr lang="fr-FR" dirty="0" err="1"/>
              <a:t>this</a:t>
            </a:r>
            <a:r>
              <a:rPr lang="fr-FR" dirty="0"/>
              <a:t> situation. </a:t>
            </a:r>
          </a:p>
          <a:p>
            <a:pPr lvl="0"/>
            <a:r>
              <a:rPr lang="en-GB" dirty="0"/>
              <a:t>Imagine and </a:t>
            </a:r>
            <a:r>
              <a:rPr lang="en-GB" dirty="0">
                <a:highlight>
                  <a:srgbClr val="FFFF00"/>
                </a:highlight>
              </a:rPr>
              <a:t>write a story </a:t>
            </a:r>
            <a:r>
              <a:rPr lang="en-GB" dirty="0"/>
              <a:t>on these products in order to present them to people who do not know them from the experts to the </a:t>
            </a:r>
            <a:r>
              <a:rPr lang="en-GB" dirty="0" err="1"/>
              <a:t>layments</a:t>
            </a:r>
            <a:r>
              <a:rPr lang="en-GB" dirty="0"/>
              <a:t>.</a:t>
            </a:r>
            <a:endParaRPr lang="fr-FR" dirty="0"/>
          </a:p>
          <a:p>
            <a:pPr lvl="0"/>
            <a:r>
              <a:rPr lang="en-US" dirty="0"/>
              <a:t>Develop </a:t>
            </a:r>
            <a:r>
              <a:rPr lang="en-US" dirty="0">
                <a:highlight>
                  <a:srgbClr val="FFFF00"/>
                </a:highlight>
              </a:rPr>
              <a:t>commercial arguments </a:t>
            </a:r>
            <a:r>
              <a:rPr lang="en-US" dirty="0"/>
              <a:t>adapted to the level of the partners knowledge.</a:t>
            </a:r>
            <a:endParaRPr lang="fr-FR" dirty="0"/>
          </a:p>
          <a:p>
            <a:pPr lvl="0"/>
            <a:r>
              <a:rPr lang="en-GB" dirty="0">
                <a:highlight>
                  <a:srgbClr val="FFFF00"/>
                </a:highlight>
              </a:rPr>
              <a:t>List the objections </a:t>
            </a:r>
            <a:r>
              <a:rPr lang="en-GB" dirty="0"/>
              <a:t>that your partners might raise (price, quality, difficulty of use, difficulty to understand, delay and inhibitions to purchase…) </a:t>
            </a:r>
            <a:endParaRPr lang="fr-FR" dirty="0"/>
          </a:p>
          <a:p>
            <a:pPr lvl="0"/>
            <a:r>
              <a:rPr lang="en-US" dirty="0"/>
              <a:t>List the </a:t>
            </a:r>
            <a:r>
              <a:rPr lang="en-US" dirty="0">
                <a:highlight>
                  <a:srgbClr val="FFFF00"/>
                </a:highlight>
              </a:rPr>
              <a:t>different actors </a:t>
            </a:r>
            <a:r>
              <a:rPr lang="en-US" dirty="0"/>
              <a:t>in the procurement process (</a:t>
            </a:r>
            <a:r>
              <a:rPr lang="en-US" dirty="0" err="1"/>
              <a:t>prescriptors</a:t>
            </a:r>
            <a:r>
              <a:rPr lang="en-US" dirty="0"/>
              <a:t>, opinion leaders, purchasing, users, end users, decision makers…)</a:t>
            </a:r>
            <a:endParaRPr lang="fr-FR" dirty="0"/>
          </a:p>
          <a:p>
            <a:pPr lvl="0"/>
            <a:r>
              <a:rPr lang="en-GB" dirty="0"/>
              <a:t>your offer and arguments presented to your potential customers. </a:t>
            </a:r>
            <a:r>
              <a:rPr lang="en-US" dirty="0"/>
              <a:t>Their opinions will help you </a:t>
            </a:r>
            <a:r>
              <a:rPr lang="en-US" dirty="0">
                <a:highlight>
                  <a:srgbClr val="FFFF00"/>
                </a:highlight>
              </a:rPr>
              <a:t>to test it.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01B685-E437-4BCE-B6FF-1453FB67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DE74-FFD7-4991-A49E-30AD699D1B24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D4757-C454-47FF-8700-72231615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26FBF5-B0BB-4B93-B020-32956DB5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774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CB1CA6-56B2-4869-A5F4-2A67AAFA1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8272"/>
            <a:ext cx="10515600" cy="568869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 Set the </a:t>
            </a:r>
            <a:r>
              <a:rPr lang="en-US" dirty="0">
                <a:highlight>
                  <a:srgbClr val="FFFF00"/>
                </a:highlight>
              </a:rPr>
              <a:t>tools</a:t>
            </a:r>
            <a:r>
              <a:rPr lang="en-US" dirty="0"/>
              <a:t> which could be required for a </a:t>
            </a:r>
            <a:r>
              <a:rPr lang="en-US" dirty="0" err="1"/>
              <a:t>succesfull</a:t>
            </a:r>
            <a:r>
              <a:rPr lang="en-US" dirty="0"/>
              <a:t> </a:t>
            </a:r>
            <a:endParaRPr lang="fr-FR" dirty="0"/>
          </a:p>
          <a:p>
            <a:pPr lvl="0"/>
            <a:r>
              <a:rPr lang="en-GB" dirty="0">
                <a:highlight>
                  <a:srgbClr val="FFFF00"/>
                </a:highlight>
              </a:rPr>
              <a:t>Communication guides</a:t>
            </a:r>
            <a:r>
              <a:rPr lang="en-GB" dirty="0"/>
              <a:t> : (all of them which will used for all the clients community, and these which will specific. </a:t>
            </a:r>
            <a:r>
              <a:rPr lang="en-US" dirty="0"/>
              <a:t>(Main message, added value of your solutions, the way to the sales.</a:t>
            </a:r>
            <a:endParaRPr lang="fr-FR" dirty="0"/>
          </a:p>
          <a:p>
            <a:pPr lvl="0"/>
            <a:r>
              <a:rPr lang="en-US" dirty="0"/>
              <a:t>Define the activities required in </a:t>
            </a:r>
            <a:r>
              <a:rPr lang="en-US" dirty="0">
                <a:highlight>
                  <a:srgbClr val="FFFF00"/>
                </a:highlight>
              </a:rPr>
              <a:t>a project </a:t>
            </a:r>
            <a:r>
              <a:rPr lang="en-US" dirty="0"/>
              <a:t>of the combined tasks straight to a successful organization (priorities, beginning and the end each activity and assessment of your activities. Gantt project software</a:t>
            </a:r>
            <a:endParaRPr lang="fr-FR" dirty="0"/>
          </a:p>
          <a:p>
            <a:r>
              <a:rPr lang="en-GB" dirty="0"/>
              <a:t>Assess your offer and arguments presented to your potential customers. </a:t>
            </a:r>
            <a:r>
              <a:rPr lang="en-US" dirty="0"/>
              <a:t>Their </a:t>
            </a:r>
            <a:r>
              <a:rPr lang="en-US" dirty="0">
                <a:highlight>
                  <a:srgbClr val="FFFF00"/>
                </a:highlight>
              </a:rPr>
              <a:t>opinions</a:t>
            </a:r>
            <a:r>
              <a:rPr lang="en-US" dirty="0"/>
              <a:t> will help you to test it.</a:t>
            </a:r>
            <a:endParaRPr lang="en-GB" dirty="0"/>
          </a:p>
          <a:p>
            <a:pPr lvl="0"/>
            <a:r>
              <a:rPr lang="en-GB" dirty="0"/>
              <a:t>Generate </a:t>
            </a:r>
            <a:r>
              <a:rPr lang="en-GB" dirty="0">
                <a:highlight>
                  <a:srgbClr val="FFFF00"/>
                </a:highlight>
              </a:rPr>
              <a:t>leads</a:t>
            </a:r>
            <a:r>
              <a:rPr lang="en-GB" dirty="0"/>
              <a:t> and qualify them. </a:t>
            </a:r>
            <a:r>
              <a:rPr lang="en-US" dirty="0"/>
              <a:t>(Company, Name, Surname, Phone, Email address, recommendations, actions for the future…)</a:t>
            </a:r>
            <a:endParaRPr lang="fr-FR" dirty="0"/>
          </a:p>
          <a:p>
            <a:pPr lvl="0"/>
            <a:r>
              <a:rPr lang="en-GB" dirty="0"/>
              <a:t>Assessment of the commercial feed-backs </a:t>
            </a:r>
            <a:endParaRPr lang="fr-FR" dirty="0"/>
          </a:p>
          <a:p>
            <a:pPr lvl="0"/>
            <a:r>
              <a:rPr lang="en-US" dirty="0">
                <a:highlight>
                  <a:srgbClr val="FFFF00"/>
                </a:highlight>
              </a:rPr>
              <a:t>Adapt </a:t>
            </a:r>
            <a:r>
              <a:rPr lang="en-US" dirty="0"/>
              <a:t>your action plan for the next steps of your commercial activities.</a:t>
            </a:r>
            <a:endParaRPr lang="fr-FR" dirty="0"/>
          </a:p>
          <a:p>
            <a:pPr lvl="0"/>
            <a:r>
              <a:rPr lang="fr-FR" dirty="0">
                <a:highlight>
                  <a:srgbClr val="FFFF00"/>
                </a:highlight>
              </a:rPr>
              <a:t>Recommandations for the future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E635ED-44F9-4DD4-91D6-C5F1CD52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EE71-080B-4F31-9A9D-FF7252E2B759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870BA5-BD49-4036-983C-2E5ED783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334761-99F3-4B76-825B-841537E3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126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7EDBE31-973B-4ABF-A8BB-50173F0D9C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597730"/>
              </p:ext>
            </p:extLst>
          </p:nvPr>
        </p:nvGraphicFramePr>
        <p:xfrm>
          <a:off x="838200" y="875213"/>
          <a:ext cx="11057878" cy="551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586">
                  <a:extLst>
                    <a:ext uri="{9D8B030D-6E8A-4147-A177-3AD203B41FA5}">
                      <a16:colId xmlns:a16="http://schemas.microsoft.com/office/drawing/2014/main" val="787315060"/>
                    </a:ext>
                  </a:extLst>
                </a:gridCol>
                <a:gridCol w="1994362">
                  <a:extLst>
                    <a:ext uri="{9D8B030D-6E8A-4147-A177-3AD203B41FA5}">
                      <a16:colId xmlns:a16="http://schemas.microsoft.com/office/drawing/2014/main" val="4061624472"/>
                    </a:ext>
                  </a:extLst>
                </a:gridCol>
                <a:gridCol w="2840098">
                  <a:extLst>
                    <a:ext uri="{9D8B030D-6E8A-4147-A177-3AD203B41FA5}">
                      <a16:colId xmlns:a16="http://schemas.microsoft.com/office/drawing/2014/main" val="2199250933"/>
                    </a:ext>
                  </a:extLst>
                </a:gridCol>
                <a:gridCol w="3199832">
                  <a:extLst>
                    <a:ext uri="{9D8B030D-6E8A-4147-A177-3AD203B41FA5}">
                      <a16:colId xmlns:a16="http://schemas.microsoft.com/office/drawing/2014/main" val="4241815857"/>
                    </a:ext>
                  </a:extLst>
                </a:gridCol>
              </a:tblGrid>
              <a:tr h="555446">
                <a:tc>
                  <a:txBody>
                    <a:bodyPr/>
                    <a:lstStyle/>
                    <a:p>
                      <a:r>
                        <a:rPr lang="fr-FR" dirty="0"/>
                        <a:t>Innovative </a:t>
                      </a:r>
                      <a:r>
                        <a:rPr lang="fr-FR" dirty="0" err="1"/>
                        <a:t>products</a:t>
                      </a:r>
                      <a:r>
                        <a:rPr lang="fr-FR" dirty="0"/>
                        <a:t> and Europe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Central </a:t>
                      </a:r>
                      <a:r>
                        <a:rPr lang="fr-FR" dirty="0" err="1"/>
                        <a:t>product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Product </a:t>
                      </a:r>
                      <a:r>
                        <a:rPr lang="fr-FR" dirty="0" err="1"/>
                        <a:t>with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feature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Product </a:t>
                      </a:r>
                      <a:r>
                        <a:rPr lang="fr-FR" dirty="0" err="1"/>
                        <a:t>with</a:t>
                      </a:r>
                      <a:r>
                        <a:rPr lang="fr-FR" dirty="0"/>
                        <a:t>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502982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r>
                        <a:rPr lang="fr-FR" dirty="0"/>
                        <a:t>Brand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014980"/>
                  </a:ext>
                </a:extLst>
              </a:tr>
              <a:tr h="423656">
                <a:tc>
                  <a:txBody>
                    <a:bodyPr/>
                    <a:lstStyle/>
                    <a:p>
                      <a:r>
                        <a:rPr lang="fr-FR" dirty="0"/>
                        <a:t>Product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346299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r>
                        <a:rPr lang="fr-FR" dirty="0"/>
                        <a:t>Price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797528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r>
                        <a:rPr lang="fr-FR" dirty="0"/>
                        <a:t>Arguments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80374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r>
                        <a:rPr lang="fr-FR" dirty="0" err="1"/>
                        <a:t>Targeted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customers</a:t>
                      </a:r>
                      <a:r>
                        <a:rPr lang="fr-FR" dirty="0"/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68709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r>
                        <a:rPr lang="fr-FR" dirty="0" err="1"/>
                        <a:t>Ecommerce</a:t>
                      </a:r>
                      <a:r>
                        <a:rPr lang="fr-FR" dirty="0"/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57011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r>
                        <a:rPr lang="fr-FR" dirty="0" err="1"/>
                        <a:t>Distributors</a:t>
                      </a:r>
                      <a:r>
                        <a:rPr lang="fr-FR" dirty="0"/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80203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r>
                        <a:rPr lang="fr-FR" dirty="0"/>
                        <a:t>Shops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320680"/>
                  </a:ext>
                </a:extLst>
              </a:tr>
              <a:tr h="423656">
                <a:tc>
                  <a:txBody>
                    <a:bodyPr/>
                    <a:lstStyle/>
                    <a:p>
                      <a:r>
                        <a:rPr lang="fr-FR" dirty="0"/>
                        <a:t>Location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385411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r>
                        <a:rPr lang="fr-FR" dirty="0" err="1"/>
                        <a:t>Experience</a:t>
                      </a:r>
                      <a:r>
                        <a:rPr lang="fr-FR" dirty="0"/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512022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r>
                        <a:rPr lang="fr-FR" dirty="0"/>
                        <a:t>Labels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94303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r>
                        <a:rPr lang="fr-FR" dirty="0"/>
                        <a:t>Law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834319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r>
                        <a:rPr lang="fr-FR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89336"/>
                  </a:ext>
                </a:extLst>
              </a:tr>
            </a:tbl>
          </a:graphicData>
        </a:graphic>
      </p:graphicFrame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B1F728-CCD6-4A7C-B300-A7C7B409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0EAB-5838-4EC5-A114-B54D72E7C430}" type="datetime1">
              <a:rPr lang="fr-FR" smtClean="0"/>
              <a:t>01/12/2025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BFDDB9-E937-4FA2-9F8C-019057A9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7F183F-1A27-4D06-B5D6-03A59F6F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39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A4949F4-DF7D-4F6D-95C4-336B61F6F46C}"/>
              </a:ext>
            </a:extLst>
          </p:cNvPr>
          <p:cNvSpPr txBox="1"/>
          <p:nvPr/>
        </p:nvSpPr>
        <p:spPr>
          <a:xfrm>
            <a:off x="683581" y="136525"/>
            <a:ext cx="11212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highlight>
                  <a:srgbClr val="FFFF00"/>
                </a:highlight>
              </a:rPr>
              <a:t>During</a:t>
            </a:r>
            <a:r>
              <a:rPr lang="fr-FR" sz="2400" dirty="0">
                <a:highlight>
                  <a:srgbClr val="FFFF00"/>
                </a:highlight>
              </a:rPr>
              <a:t> the conception of </a:t>
            </a:r>
            <a:r>
              <a:rPr lang="fr-FR" sz="2400" dirty="0" err="1">
                <a:highlight>
                  <a:srgbClr val="FFFF00"/>
                </a:highlight>
              </a:rPr>
              <a:t>your</a:t>
            </a:r>
            <a:r>
              <a:rPr lang="fr-FR" sz="2400" dirty="0">
                <a:highlight>
                  <a:srgbClr val="FFFF00"/>
                </a:highlight>
              </a:rPr>
              <a:t> solution, </a:t>
            </a:r>
            <a:r>
              <a:rPr lang="fr-FR" sz="2400" dirty="0" err="1">
                <a:highlight>
                  <a:srgbClr val="FFFF00"/>
                </a:highlight>
              </a:rPr>
              <a:t>please</a:t>
            </a:r>
            <a:r>
              <a:rPr lang="fr-FR" sz="2400" dirty="0">
                <a:highlight>
                  <a:srgbClr val="FFFF00"/>
                </a:highlight>
              </a:rPr>
              <a:t> </a:t>
            </a:r>
            <a:r>
              <a:rPr lang="fr-FR" sz="2400" dirty="0" err="1">
                <a:highlight>
                  <a:srgbClr val="FFFF00"/>
                </a:highlight>
              </a:rPr>
              <a:t>try</a:t>
            </a:r>
            <a:r>
              <a:rPr lang="fr-FR" sz="2400" dirty="0">
                <a:highlight>
                  <a:srgbClr val="FFFF00"/>
                </a:highlight>
              </a:rPr>
              <a:t> to </a:t>
            </a:r>
            <a:r>
              <a:rPr lang="fr-FR" sz="2400" dirty="0" err="1">
                <a:highlight>
                  <a:srgbClr val="FFFF00"/>
                </a:highlight>
              </a:rPr>
              <a:t>answer</a:t>
            </a:r>
            <a:r>
              <a:rPr lang="fr-FR" sz="2400" dirty="0">
                <a:highlight>
                  <a:srgbClr val="FFFF00"/>
                </a:highlight>
              </a:rPr>
              <a:t> to the questions </a:t>
            </a:r>
            <a:r>
              <a:rPr lang="fr-FR" sz="2400" dirty="0" err="1">
                <a:highlight>
                  <a:srgbClr val="FFFF00"/>
                </a:highlight>
              </a:rPr>
              <a:t>here</a:t>
            </a:r>
            <a:r>
              <a:rPr lang="fr-FR" sz="2400" dirty="0">
                <a:highlight>
                  <a:srgbClr val="FFFF00"/>
                </a:highlight>
              </a:rPr>
              <a:t> </a:t>
            </a:r>
            <a:r>
              <a:rPr lang="fr-FR" sz="2400" dirty="0" err="1">
                <a:highlight>
                  <a:srgbClr val="FFFF00"/>
                </a:highlight>
              </a:rPr>
              <a:t>below</a:t>
            </a:r>
            <a:endParaRPr lang="fr-FR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3514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405A0-BA0E-4DF4-A52D-E287FC4B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Let’s</a:t>
            </a:r>
            <a:r>
              <a:rPr lang="fr-FR" dirty="0"/>
              <a:t> start </a:t>
            </a:r>
            <a:r>
              <a:rPr lang="fr-FR" dirty="0" err="1"/>
              <a:t>with</a:t>
            </a:r>
            <a:r>
              <a:rPr lang="fr-FR" dirty="0"/>
              <a:t> a French </a:t>
            </a:r>
            <a:r>
              <a:rPr lang="fr-FR" dirty="0" err="1"/>
              <a:t>Company</a:t>
            </a:r>
            <a:r>
              <a:rPr lang="fr-FR" dirty="0"/>
              <a:t> : « le slip français ».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76456D-3000-4B16-B660-78927630A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/>
              <a:t>Let’s</a:t>
            </a:r>
            <a:r>
              <a:rPr lang="fr-FR" dirty="0"/>
              <a:t> go to the </a:t>
            </a:r>
            <a:r>
              <a:rPr lang="fr-FR" dirty="0" err="1"/>
              <a:t>website</a:t>
            </a:r>
            <a:r>
              <a:rPr lang="fr-FR" dirty="0"/>
              <a:t> of the </a:t>
            </a:r>
            <a:r>
              <a:rPr lang="fr-FR" dirty="0" err="1"/>
              <a:t>company</a:t>
            </a:r>
            <a:r>
              <a:rPr lang="fr-FR"/>
              <a:t>  </a:t>
            </a:r>
            <a:r>
              <a:rPr lang="fr-FR">
                <a:hlinkClick r:id="rId3"/>
              </a:rPr>
              <a:t>https://www.leslipfrancais.fr/en/collections/nouvelle-collection-printempsete</a:t>
            </a:r>
            <a:endParaRPr lang="fr-FR"/>
          </a:p>
          <a:p>
            <a:pPr marL="0" indent="0">
              <a:buNone/>
            </a:pPr>
            <a:r>
              <a:rPr lang="fr-FR" dirty="0"/>
              <a:t>	1. How to </a:t>
            </a:r>
            <a:r>
              <a:rPr lang="fr-FR" dirty="0" err="1"/>
              <a:t>describe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?</a:t>
            </a:r>
          </a:p>
          <a:p>
            <a:pPr marL="0" indent="0">
              <a:buNone/>
            </a:pPr>
            <a:r>
              <a:rPr lang="fr-FR" dirty="0"/>
              <a:t>	2.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perception as client, as </a:t>
            </a:r>
            <a:r>
              <a:rPr lang="fr-FR" dirty="0" err="1"/>
              <a:t>citizen</a:t>
            </a:r>
            <a:r>
              <a:rPr lang="fr-FR" dirty="0"/>
              <a:t>, as business man/</a:t>
            </a:r>
            <a:r>
              <a:rPr lang="fr-FR" dirty="0" err="1"/>
              <a:t>woman</a:t>
            </a:r>
            <a:r>
              <a:rPr lang="fr-FR" dirty="0"/>
              <a:t>?</a:t>
            </a:r>
          </a:p>
          <a:p>
            <a:pPr marL="0" indent="0">
              <a:buNone/>
            </a:pPr>
            <a:r>
              <a:rPr lang="fr-FR" dirty="0"/>
              <a:t>	3.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like to </a:t>
            </a:r>
            <a:r>
              <a:rPr lang="fr-FR" dirty="0" err="1"/>
              <a:t>buy</a:t>
            </a:r>
            <a:r>
              <a:rPr lang="fr-FR" dirty="0"/>
              <a:t> one of the </a:t>
            </a:r>
            <a:r>
              <a:rPr lang="fr-FR" dirty="0" err="1"/>
              <a:t>product</a:t>
            </a:r>
            <a:r>
              <a:rPr lang="fr-FR" dirty="0"/>
              <a:t>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? </a:t>
            </a:r>
          </a:p>
          <a:p>
            <a:pPr marL="0" indent="0">
              <a:buNone/>
            </a:pPr>
            <a:r>
              <a:rPr lang="fr-FR" dirty="0"/>
              <a:t>	4.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clients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concerned</a:t>
            </a:r>
            <a:r>
              <a:rPr lang="fr-FR" dirty="0"/>
              <a:t> by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 ?</a:t>
            </a:r>
          </a:p>
          <a:p>
            <a:pPr marL="0" indent="0">
              <a:buNone/>
            </a:pPr>
            <a:r>
              <a:rPr lang="fr-FR" dirty="0"/>
              <a:t>	 (</a:t>
            </a:r>
            <a:r>
              <a:rPr lang="fr-FR" dirty="0" err="1"/>
              <a:t>Ecommerce</a:t>
            </a:r>
            <a:r>
              <a:rPr lang="fr-FR" dirty="0"/>
              <a:t>, shops…)</a:t>
            </a:r>
          </a:p>
          <a:p>
            <a:endParaRPr lang="fr-FR" dirty="0"/>
          </a:p>
          <a:p>
            <a:r>
              <a:rPr lang="fr-FR" dirty="0"/>
              <a:t>Brand, Customer </a:t>
            </a:r>
            <a:r>
              <a:rPr lang="fr-FR" dirty="0" err="1"/>
              <a:t>Experience</a:t>
            </a:r>
            <a:r>
              <a:rPr lang="fr-FR" dirty="0"/>
              <a:t>, </a:t>
            </a:r>
            <a:r>
              <a:rPr lang="fr-FR" dirty="0" err="1"/>
              <a:t>Individual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, </a:t>
            </a:r>
            <a:r>
              <a:rPr lang="fr-FR" dirty="0" err="1"/>
              <a:t>Looking</a:t>
            </a:r>
            <a:r>
              <a:rPr lang="fr-FR" dirty="0"/>
              <a:t> for </a:t>
            </a:r>
            <a:r>
              <a:rPr lang="fr-FR" dirty="0" err="1"/>
              <a:t>customer’s</a:t>
            </a:r>
            <a:r>
              <a:rPr lang="fr-FR" dirty="0"/>
              <a:t> satisfaction</a:t>
            </a:r>
          </a:p>
          <a:p>
            <a:r>
              <a:rPr lang="fr-FR" dirty="0" err="1"/>
              <a:t>Started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digital </a:t>
            </a:r>
            <a:r>
              <a:rPr lang="fr-FR" dirty="0" err="1"/>
              <a:t>trade</a:t>
            </a:r>
            <a:r>
              <a:rPr lang="fr-FR" dirty="0"/>
              <a:t> and nom open </a:t>
            </a:r>
            <a:r>
              <a:rPr lang="fr-FR" dirty="0" err="1"/>
              <a:t>several</a:t>
            </a:r>
            <a:r>
              <a:rPr lang="fr-FR" dirty="0"/>
              <a:t> shops : Business model of as startup for final </a:t>
            </a:r>
            <a:r>
              <a:rPr lang="fr-FR" dirty="0" err="1"/>
              <a:t>customers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F9FCEB-DB59-43AE-B440-48E0C6118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E884-7B89-455B-A486-61D005E5C05C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F8FBE3-B8AC-4A77-A9DA-191B5844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DE476C-C292-4EA7-A599-907CCFD4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280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1DA72-04C0-4AA6-B2BD-4A5F6AF3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/>
              <a:t>Description </a:t>
            </a:r>
            <a:r>
              <a:rPr lang="fr-FR" dirty="0"/>
              <a:t>of </a:t>
            </a:r>
            <a:r>
              <a:rPr lang="fr-FR" dirty="0" err="1"/>
              <a:t>your</a:t>
            </a:r>
            <a:r>
              <a:rPr lang="fr-FR" dirty="0"/>
              <a:t> Customer Journey </a:t>
            </a:r>
            <a:r>
              <a:rPr lang="fr-FR" dirty="0" err="1"/>
              <a:t>Map</a:t>
            </a:r>
            <a:r>
              <a:rPr lang="fr-FR" dirty="0"/>
              <a:t>: </a:t>
            </a:r>
            <a:br>
              <a:rPr lang="fr-FR" dirty="0"/>
            </a:br>
            <a:r>
              <a:rPr lang="fr-FR" sz="3600" dirty="0">
                <a:highlight>
                  <a:srgbClr val="FFFF00"/>
                </a:highlight>
              </a:rPr>
              <a:t>Road for a </a:t>
            </a:r>
            <a:r>
              <a:rPr lang="fr-FR" sz="3600" dirty="0" err="1">
                <a:highlight>
                  <a:srgbClr val="FFFF00"/>
                </a:highlight>
              </a:rPr>
              <a:t>customer</a:t>
            </a:r>
            <a:r>
              <a:rPr lang="fr-FR" sz="3600" dirty="0">
                <a:highlight>
                  <a:srgbClr val="FFFF00"/>
                </a:highlight>
              </a:rPr>
              <a:t> to </a:t>
            </a:r>
            <a:r>
              <a:rPr lang="fr-FR" sz="3600" dirty="0" err="1">
                <a:highlight>
                  <a:srgbClr val="FFFF00"/>
                </a:highlight>
              </a:rPr>
              <a:t>decide</a:t>
            </a:r>
            <a:r>
              <a:rPr lang="fr-FR" sz="3600" dirty="0">
                <a:highlight>
                  <a:srgbClr val="FFFF00"/>
                </a:highlight>
              </a:rPr>
              <a:t> to </a:t>
            </a:r>
            <a:r>
              <a:rPr lang="fr-FR" sz="3600" dirty="0" err="1">
                <a:highlight>
                  <a:srgbClr val="FFFF00"/>
                </a:highlight>
              </a:rPr>
              <a:t>buy</a:t>
            </a:r>
            <a:r>
              <a:rPr lang="fr-FR" sz="3600" dirty="0">
                <a:highlight>
                  <a:srgbClr val="FFFF00"/>
                </a:highlight>
              </a:rPr>
              <a:t> </a:t>
            </a:r>
            <a:r>
              <a:rPr lang="fr-FR" sz="3600" dirty="0" err="1">
                <a:highlight>
                  <a:srgbClr val="FFFF00"/>
                </a:highlight>
              </a:rPr>
              <a:t>your</a:t>
            </a:r>
            <a:r>
              <a:rPr lang="fr-FR" sz="3600" dirty="0">
                <a:highlight>
                  <a:srgbClr val="FFFF00"/>
                </a:highlight>
              </a:rPr>
              <a:t> </a:t>
            </a:r>
            <a:r>
              <a:rPr lang="fr-FR" sz="3600" dirty="0" err="1">
                <a:highlight>
                  <a:srgbClr val="FFFF00"/>
                </a:highlight>
              </a:rPr>
              <a:t>product</a:t>
            </a:r>
            <a:endParaRPr lang="fr-FR" sz="3600" dirty="0">
              <a:highlight>
                <a:srgbClr val="FFFF00"/>
              </a:highlight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96EDAF52-9394-47EE-9945-45C27EC77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693901"/>
              </p:ext>
            </p:extLst>
          </p:nvPr>
        </p:nvGraphicFramePr>
        <p:xfrm>
          <a:off x="838200" y="1825625"/>
          <a:ext cx="10515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1674444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46119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814094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979953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8235877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26151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Action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Action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871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Thinking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05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739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Feeling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12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332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Pain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33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747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Sentiment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704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20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Improvements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448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442949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7393E4-377E-42C1-8A7A-F2B8DE66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8783-9679-4758-B6BC-68300E1D276D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9BCA8D-7859-4F99-905B-C9434D90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7C0B51-051E-4C26-BE81-F4FEFE2C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877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4333A8-CDEF-4017-A78B-9B8B4C4E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B117E6-9DE5-4A74-B1F4-0A1D64D1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err="1"/>
              <a:t>Thank</a:t>
            </a:r>
            <a:r>
              <a:rPr lang="fr-FR" sz="3200" dirty="0"/>
              <a:t> </a:t>
            </a:r>
            <a:r>
              <a:rPr lang="fr-FR" sz="3200" dirty="0" err="1"/>
              <a:t>you</a:t>
            </a:r>
            <a:r>
              <a:rPr lang="fr-FR" sz="3200" dirty="0"/>
              <a:t> for </a:t>
            </a:r>
            <a:r>
              <a:rPr lang="fr-FR" sz="3200" dirty="0" err="1"/>
              <a:t>your</a:t>
            </a:r>
            <a:r>
              <a:rPr lang="fr-FR" sz="3200" dirty="0"/>
              <a:t> attention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 err="1"/>
              <a:t>See</a:t>
            </a:r>
            <a:r>
              <a:rPr lang="fr-FR" sz="3200" dirty="0"/>
              <a:t>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dirty="0" err="1"/>
              <a:t>during</a:t>
            </a:r>
            <a:r>
              <a:rPr lang="fr-FR" sz="3200" dirty="0"/>
              <a:t> the innovative </a:t>
            </a:r>
            <a:r>
              <a:rPr lang="fr-FR" sz="3200" dirty="0" err="1"/>
              <a:t>days</a:t>
            </a:r>
            <a:r>
              <a:rPr lang="fr-FR" sz="3200" dirty="0"/>
              <a:t> in Grenoble !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I </a:t>
            </a:r>
            <a:r>
              <a:rPr lang="fr-FR" sz="3200" dirty="0" err="1"/>
              <a:t>am</a:t>
            </a:r>
            <a:r>
              <a:rPr lang="fr-FR" sz="3200" dirty="0"/>
              <a:t> </a:t>
            </a:r>
            <a:r>
              <a:rPr lang="fr-FR" sz="3200" dirty="0" err="1"/>
              <a:t>available</a:t>
            </a:r>
            <a:r>
              <a:rPr lang="fr-FR" sz="3200" dirty="0"/>
              <a:t> if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dirty="0" err="1"/>
              <a:t>need</a:t>
            </a:r>
            <a:r>
              <a:rPr lang="fr-FR" sz="3200" dirty="0"/>
              <a:t> help</a:t>
            </a:r>
          </a:p>
          <a:p>
            <a:pPr algn="ctr"/>
            <a:r>
              <a:rPr lang="fr-FR" sz="3200" dirty="0" err="1">
                <a:hlinkClick r:id="rId2"/>
              </a:rPr>
              <a:t>Ghislaine.pellat</a:t>
            </a:r>
            <a:r>
              <a:rPr lang="fr-FR" sz="3200" err="1">
                <a:hlinkClick r:id="rId2"/>
              </a:rPr>
              <a:t>@</a:t>
            </a:r>
            <a:r>
              <a:rPr lang="fr-FR" sz="3200">
                <a:hlinkClick r:id="rId2"/>
              </a:rPr>
              <a:t>univ-grenoble-alpes.fr</a:t>
            </a:r>
            <a:endParaRPr lang="fr-FR" sz="3200"/>
          </a:p>
          <a:p>
            <a:pPr algn="ctr"/>
            <a:endParaRPr lang="fr-FR" sz="32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E883DF-2B63-4791-8C41-F995DB40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8783-9679-4758-B6BC-68300E1D276D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95D1D8-2B74-42E5-BD51-A912E562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5A7FF7-E8A5-411C-B76A-8BF1AA05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82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7EDBE31-973B-4ABF-A8BB-50173F0D9C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232152"/>
              </p:ext>
            </p:extLst>
          </p:nvPr>
        </p:nvGraphicFramePr>
        <p:xfrm>
          <a:off x="621437" y="136525"/>
          <a:ext cx="10545932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232">
                  <a:extLst>
                    <a:ext uri="{9D8B030D-6E8A-4147-A177-3AD203B41FA5}">
                      <a16:colId xmlns:a16="http://schemas.microsoft.com/office/drawing/2014/main" val="78731506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2710535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616244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99250933"/>
                    </a:ext>
                  </a:extLst>
                </a:gridCol>
              </a:tblGrid>
              <a:tr h="351197">
                <a:tc>
                  <a:txBody>
                    <a:bodyPr/>
                    <a:lstStyle/>
                    <a:p>
                      <a:r>
                        <a:rPr lang="fr-FR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Answers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Your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Comments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Explanation</a:t>
                      </a:r>
                      <a:r>
                        <a:rPr lang="fr-FR" dirty="0"/>
                        <a:t> : Brand, Product, Communication, Style, </a:t>
                      </a:r>
                      <a:r>
                        <a:rPr lang="fr-FR" dirty="0" err="1"/>
                        <a:t>Sense</a:t>
                      </a:r>
                      <a:r>
                        <a:rPr lang="fr-FR" dirty="0"/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502982"/>
                  </a:ext>
                </a:extLst>
              </a:tr>
              <a:tr h="614595">
                <a:tc>
                  <a:txBody>
                    <a:bodyPr/>
                    <a:lstStyle/>
                    <a:p>
                      <a:r>
                        <a:rPr lang="fr-FR" dirty="0"/>
                        <a:t>1 Description of </a:t>
                      </a:r>
                      <a:r>
                        <a:rPr lang="fr-FR" dirty="0" err="1"/>
                        <a:t>this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Company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Quite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european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european</a:t>
                      </a:r>
                      <a:r>
                        <a:rPr lang="fr-FR" dirty="0"/>
                        <a:t> style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Visuals</a:t>
                      </a:r>
                      <a:r>
                        <a:rPr lang="fr-FR" dirty="0"/>
                        <a:t>. </a:t>
                      </a:r>
                      <a:r>
                        <a:rPr lang="fr-FR" dirty="0" err="1"/>
                        <a:t>Text</a:t>
                      </a:r>
                      <a:r>
                        <a:rPr lang="fr-FR" dirty="0"/>
                        <a:t> = big fonts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Easy</a:t>
                      </a:r>
                      <a:r>
                        <a:rPr lang="fr-FR" dirty="0"/>
                        <a:t> to </a:t>
                      </a:r>
                      <a:r>
                        <a:rPr lang="fr-FR" dirty="0" err="1"/>
                        <a:t>understand</a:t>
                      </a:r>
                      <a:r>
                        <a:rPr lang="fr-FR" dirty="0"/>
                        <a:t> of issue of </a:t>
                      </a:r>
                      <a:r>
                        <a:rPr lang="fr-FR" dirty="0" err="1"/>
                        <a:t>this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Company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014980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346299"/>
                  </a:ext>
                </a:extLst>
              </a:tr>
              <a:tr h="614595">
                <a:tc>
                  <a:txBody>
                    <a:bodyPr/>
                    <a:lstStyle/>
                    <a:p>
                      <a:r>
                        <a:rPr lang="fr-FR" dirty="0"/>
                        <a:t>2 </a:t>
                      </a:r>
                      <a:r>
                        <a:rPr lang="fr-FR" dirty="0" err="1"/>
                        <a:t>Your</a:t>
                      </a:r>
                      <a:r>
                        <a:rPr lang="fr-FR" dirty="0"/>
                        <a:t> perception as </a:t>
                      </a:r>
                      <a:r>
                        <a:rPr lang="fr-FR" dirty="0" err="1"/>
                        <a:t>potential</a:t>
                      </a:r>
                      <a:r>
                        <a:rPr lang="fr-FR" dirty="0"/>
                        <a:t> client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Targeted</a:t>
                      </a:r>
                      <a:r>
                        <a:rPr lang="fr-FR" dirty="0"/>
                        <a:t> to men and </a:t>
                      </a:r>
                      <a:r>
                        <a:rPr lang="fr-FR" dirty="0" err="1"/>
                        <a:t>women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797528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80374"/>
                  </a:ext>
                </a:extLst>
              </a:tr>
              <a:tr h="614595">
                <a:tc>
                  <a:txBody>
                    <a:bodyPr/>
                    <a:lstStyle/>
                    <a:p>
                      <a:r>
                        <a:rPr lang="fr-FR" dirty="0"/>
                        <a:t>3. </a:t>
                      </a:r>
                      <a:r>
                        <a:rPr lang="fr-FR" dirty="0" err="1"/>
                        <a:t>Would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you</a:t>
                      </a:r>
                      <a:r>
                        <a:rPr lang="fr-FR" dirty="0"/>
                        <a:t> like to </a:t>
                      </a:r>
                      <a:r>
                        <a:rPr lang="fr-FR" dirty="0" err="1"/>
                        <a:t>buy</a:t>
                      </a:r>
                      <a:r>
                        <a:rPr lang="fr-FR" dirty="0"/>
                        <a:t> one of the </a:t>
                      </a:r>
                      <a:r>
                        <a:rPr lang="fr-FR" dirty="0" err="1"/>
                        <a:t>products</a:t>
                      </a:r>
                      <a:r>
                        <a:rPr lang="fr-FR" dirty="0"/>
                        <a:t> 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Woman</a:t>
                      </a:r>
                      <a:r>
                        <a:rPr lang="fr-FR" dirty="0"/>
                        <a:t> : more men </a:t>
                      </a:r>
                      <a:r>
                        <a:rPr lang="fr-FR" dirty="0" err="1"/>
                        <a:t>oriented</a:t>
                      </a:r>
                      <a:r>
                        <a:rPr lang="fr-FR" dirty="0"/>
                        <a:t>,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Woman</a:t>
                      </a:r>
                      <a:r>
                        <a:rPr lang="fr-FR" dirty="0"/>
                        <a:t> : </a:t>
                      </a:r>
                      <a:r>
                        <a:rPr lang="fr-FR" dirty="0" err="1"/>
                        <a:t>little</a:t>
                      </a:r>
                      <a:r>
                        <a:rPr lang="fr-FR" dirty="0"/>
                        <a:t> bit </a:t>
                      </a:r>
                      <a:r>
                        <a:rPr lang="fr-FR" dirty="0" err="1"/>
                        <a:t>expensive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1" dirty="0"/>
                        <a:t>Good value of the </a:t>
                      </a:r>
                      <a:r>
                        <a:rPr lang="fr-FR" i="1" dirty="0" err="1"/>
                        <a:t>products</a:t>
                      </a:r>
                      <a:endParaRPr lang="fr-F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68709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57011"/>
                  </a:ext>
                </a:extLst>
              </a:tr>
              <a:tr h="877993">
                <a:tc>
                  <a:txBody>
                    <a:bodyPr/>
                    <a:lstStyle/>
                    <a:p>
                      <a:r>
                        <a:rPr lang="fr-FR" dirty="0"/>
                        <a:t>4. </a:t>
                      </a:r>
                      <a:r>
                        <a:rPr lang="fr-FR" dirty="0" err="1"/>
                        <a:t>Would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European</a:t>
                      </a:r>
                      <a:r>
                        <a:rPr lang="fr-FR" dirty="0"/>
                        <a:t> clients </a:t>
                      </a:r>
                      <a:r>
                        <a:rPr lang="fr-FR" dirty="0" err="1"/>
                        <a:t>be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concerned</a:t>
                      </a:r>
                      <a:r>
                        <a:rPr lang="fr-FR" dirty="0"/>
                        <a:t> by </a:t>
                      </a:r>
                      <a:r>
                        <a:rPr lang="fr-FR" dirty="0" err="1"/>
                        <a:t>these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products</a:t>
                      </a:r>
                      <a:r>
                        <a:rPr lang="fr-FR" dirty="0"/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Care about the </a:t>
                      </a:r>
                      <a:r>
                        <a:rPr lang="fr-FR" dirty="0" err="1"/>
                        <a:t>quality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The </a:t>
                      </a:r>
                      <a:r>
                        <a:rPr lang="fr-FR" dirty="0" err="1"/>
                        <a:t>core</a:t>
                      </a:r>
                      <a:r>
                        <a:rPr lang="fr-FR" dirty="0"/>
                        <a:t> value </a:t>
                      </a:r>
                      <a:r>
                        <a:rPr lang="fr-FR" dirty="0" err="1"/>
                        <a:t>is</a:t>
                      </a:r>
                      <a:r>
                        <a:rPr lang="fr-FR" dirty="0"/>
                        <a:t> 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80203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320680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r>
                        <a:rPr lang="fr-FR" dirty="0" err="1"/>
                        <a:t>Your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comments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385411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512022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94303"/>
                  </a:ext>
                </a:extLst>
              </a:tr>
            </a:tbl>
          </a:graphicData>
        </a:graphic>
      </p:graphicFrame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B1F728-CCD6-4A7C-B300-A7C7B409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0EAB-5838-4EC5-A114-B54D72E7C430}" type="datetime1">
              <a:rPr lang="fr-FR" smtClean="0"/>
              <a:t>01/12/2025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BFDDB9-E937-4FA2-9F8C-019057A9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7F183F-1A27-4D06-B5D6-03A59F6F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97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BA642A-F96D-4021-BB1A-E3FC9452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Compared</a:t>
            </a:r>
            <a:r>
              <a:rPr lang="fr-FR" dirty="0"/>
              <a:t> to the innovations </a:t>
            </a:r>
            <a:r>
              <a:rPr lang="fr-FR" dirty="0" err="1"/>
              <a:t>created</a:t>
            </a:r>
            <a:r>
              <a:rPr lang="fr-FR" dirty="0"/>
              <a:t> by the first promotion of </a:t>
            </a:r>
            <a:r>
              <a:rPr lang="fr-FR" dirty="0" err="1"/>
              <a:t>Citeuropass</a:t>
            </a:r>
            <a:endParaRPr lang="fr-FR" dirty="0"/>
          </a:p>
        </p:txBody>
      </p:sp>
      <p:pic>
        <p:nvPicPr>
          <p:cNvPr id="8" name="Espace réservé du contenu 7">
            <a:hlinkClick r:id="rId3" action="ppaction://hlinksldjump"/>
            <a:extLst>
              <a:ext uri="{FF2B5EF4-FFF2-40B4-BE49-F238E27FC236}">
                <a16:creationId xmlns:a16="http://schemas.microsoft.com/office/drawing/2014/main" id="{DF41B772-D103-4FFC-B7F9-DCB0E23D1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2407" y="1690688"/>
            <a:ext cx="4114800" cy="3613480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D8684B-3987-47BE-B14F-FD50CD5D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8783-9679-4758-B6BC-68300E1D276D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E11BE3-3733-4280-A08E-06DA7E63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3792AB-0F1D-4017-B27C-684469C5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6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3A8D5BB-E22D-46B0-8793-C17AA02B6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560" y="2742870"/>
            <a:ext cx="4349296" cy="2663944"/>
          </a:xfrm>
          <a:prstGeom prst="rect">
            <a:avLst/>
          </a:prstGeom>
        </p:spPr>
      </p:pic>
      <p:pic>
        <p:nvPicPr>
          <p:cNvPr id="16" name="Image 15">
            <a:hlinkClick r:id="rId6" action="ppaction://hlinksldjump"/>
            <a:extLst>
              <a:ext uri="{FF2B5EF4-FFF2-40B4-BE49-F238E27FC236}">
                <a16:creationId xmlns:a16="http://schemas.microsoft.com/office/drawing/2014/main" id="{217151AF-C61F-4BE2-85BF-92D908726B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192" y="1720762"/>
            <a:ext cx="2248016" cy="341647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96A96EE-A487-410F-BE60-634956317D5B}"/>
              </a:ext>
            </a:extLst>
          </p:cNvPr>
          <p:cNvSpPr txBox="1"/>
          <p:nvPr/>
        </p:nvSpPr>
        <p:spPr>
          <a:xfrm flipH="1">
            <a:off x="9016999" y="5087086"/>
            <a:ext cx="216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Modular</a:t>
            </a:r>
            <a:r>
              <a:rPr lang="fr-FR" dirty="0"/>
              <a:t> moss </a:t>
            </a:r>
            <a:r>
              <a:rPr lang="fr-FR" dirty="0" err="1"/>
              <a:t>walls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837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71C007-864F-4A58-A19A-44F142F1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Green </a:t>
            </a:r>
            <a:r>
              <a:rPr lang="fr-FR" dirty="0" err="1"/>
              <a:t>rooftop</a:t>
            </a:r>
            <a:r>
              <a:rPr lang="fr-FR" dirty="0"/>
              <a:t> modules : 3 types of information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028AEF-DDDE-4BB9-A3B4-F4BBFB81F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367030" algn="just">
              <a:spcAft>
                <a:spcPts val="600"/>
              </a:spcAft>
            </a:pPr>
            <a:r>
              <a:rPr lang="en-CA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rooftop modules are a key asset in </a:t>
            </a:r>
            <a:r>
              <a:rPr lang="en-CA" sz="18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 ecology</a:t>
            </a:r>
            <a:r>
              <a:rPr lang="en-CA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providing solutions to challenges posed by urbanization. This overview delves into their </a:t>
            </a:r>
            <a:r>
              <a:rPr lang="en-CA" sz="18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ecological impacts</a:t>
            </a:r>
            <a:r>
              <a:rPr lang="en-CA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emphasizing their role in </a:t>
            </a:r>
            <a:r>
              <a:rPr lang="en-CA" sz="18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fostering biodiversity</a:t>
            </a:r>
            <a:r>
              <a:rPr lang="en-CA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A" sz="1800" dirty="0"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alleviating the urban heat island effect</a:t>
            </a:r>
            <a:r>
              <a:rPr lang="en-CA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enhancing air quality, and managing stormwater runoff.</a:t>
            </a:r>
            <a:endParaRPr lang="fr-F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7030" algn="just">
              <a:spcAft>
                <a:spcPts val="600"/>
              </a:spcAft>
            </a:pPr>
            <a:r>
              <a:rPr lang="en-CA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rooftops excel in promoting urban biodiversity, creating habitats for </a:t>
            </a:r>
            <a:r>
              <a:rPr lang="en-CA" sz="18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 species</a:t>
            </a:r>
            <a:r>
              <a:rPr lang="en-CA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They also </a:t>
            </a:r>
            <a:r>
              <a:rPr lang="en-CA" sz="1800" dirty="0"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combat the urban heat island </a:t>
            </a:r>
            <a:r>
              <a:rPr lang="en-CA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 by reducing surface temperatures, </a:t>
            </a:r>
            <a:r>
              <a:rPr lang="en-CA" sz="1800" dirty="0"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overall urban climate resilience. </a:t>
            </a:r>
          </a:p>
          <a:p>
            <a:pPr indent="367030" algn="just">
              <a:spcAft>
                <a:spcPts val="600"/>
              </a:spcAft>
            </a:pPr>
            <a:r>
              <a:rPr lang="en-CA" sz="1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CA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hese modules act as </a:t>
            </a:r>
            <a:r>
              <a:rPr lang="en-CA" sz="1800" dirty="0">
                <a:effectLst/>
                <a:highlight>
                  <a:srgbClr val="FF00FF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air purifiers</a:t>
            </a:r>
            <a:r>
              <a:rPr lang="en-CA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A" sz="1800" dirty="0">
                <a:effectLst/>
                <a:highlight>
                  <a:srgbClr val="FF00FF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capturing pollutants and dust particles</a:t>
            </a:r>
            <a:r>
              <a:rPr lang="en-CA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CA" sz="1800" dirty="0"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contribute to sustainable water practices </a:t>
            </a:r>
            <a:r>
              <a:rPr lang="en-CA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managing stormwater runoff.</a:t>
            </a:r>
          </a:p>
          <a:p>
            <a:pPr indent="367030" algn="just">
              <a:spcAft>
                <a:spcPts val="600"/>
              </a:spcAft>
            </a:pPr>
            <a:endParaRPr lang="en-CA" sz="18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600"/>
              </a:spcAft>
              <a:buNone/>
            </a:pPr>
            <a:r>
              <a:rPr lang="en-CA" sz="18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/ features of the market</a:t>
            </a:r>
          </a:p>
          <a:p>
            <a:pPr indent="0" algn="just">
              <a:spcAft>
                <a:spcPts val="600"/>
              </a:spcAft>
              <a:buNone/>
            </a:pPr>
            <a:r>
              <a:rPr lang="en-CA" sz="1800" dirty="0"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Added value of the solution : arguments</a:t>
            </a:r>
          </a:p>
          <a:p>
            <a:pPr indent="0" algn="just">
              <a:spcAft>
                <a:spcPts val="600"/>
              </a:spcAft>
              <a:buNone/>
            </a:pPr>
            <a:r>
              <a:rPr lang="en-CA" sz="1800" dirty="0">
                <a:highlight>
                  <a:srgbClr val="FF00FF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presentation </a:t>
            </a:r>
            <a:endParaRPr lang="en-CA" sz="1800" dirty="0">
              <a:effectLst/>
              <a:highlight>
                <a:srgbClr val="FF00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600"/>
              </a:spcAft>
              <a:buNone/>
            </a:pPr>
            <a:endParaRPr lang="fr-F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EE6B79-02D1-4780-9127-2224B682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8783-9679-4758-B6BC-68300E1D276D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1026EC-EE58-44DF-90E6-D61A9E6D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B1049-257D-4122-964A-4DD4A093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1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F9135D-F4E6-4483-B50C-E4912389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Investing</a:t>
            </a:r>
            <a:r>
              <a:rPr lang="fr-FR" dirty="0"/>
              <a:t> in Lichen : </a:t>
            </a:r>
            <a:r>
              <a:rPr lang="fr-FR" dirty="0" err="1"/>
              <a:t>Based</a:t>
            </a:r>
            <a:r>
              <a:rPr lang="fr-FR" dirty="0"/>
              <a:t> Screen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AB3F3-DA7D-49CE-B0CB-B6FE86B33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An interactive screen that </a:t>
            </a:r>
            <a:r>
              <a:rPr lang="en-US" sz="1800" dirty="0"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</a:rPr>
              <a:t>give you information on the quality of air 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in your rooms, your city </a:t>
            </a:r>
            <a:r>
              <a:rPr lang="en-US" sz="1800" dirty="0">
                <a:effectLst/>
                <a:highlight>
                  <a:srgbClr val="FF00FF"/>
                </a:highlight>
                <a:latin typeface="Tahoma" panose="020B0604030504040204" pitchFamily="34" charset="0"/>
                <a:ea typeface="Tahoma" panose="020B0604030504040204" pitchFamily="34" charset="0"/>
              </a:rPr>
              <a:t>changes color in response to the quality 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of the surrounding air, leveraging the unique properties of lichens.</a:t>
            </a:r>
            <a:endParaRPr lang="fr-FR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just"/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Ecological Transition: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18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</a:rPr>
              <a:t>Encourages community awareness 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and proactive behaviors towards cleaner air, aligning with ecological transition goals.</a:t>
            </a:r>
            <a:endParaRPr lang="fr-FR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Biotechnology Integration: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Incorporates biotechnology </a:t>
            </a:r>
            <a:r>
              <a:rPr lang="en-US" sz="1800" dirty="0">
                <a:effectLst/>
                <a:highlight>
                  <a:srgbClr val="FF00FF"/>
                </a:highlight>
                <a:latin typeface="Tahoma" panose="020B0604030504040204" pitchFamily="34" charset="0"/>
                <a:ea typeface="Tahoma" panose="020B0604030504040204" pitchFamily="34" charset="0"/>
              </a:rPr>
              <a:t>by using lichens as living bioindicators 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to assess and respond to air quality</a:t>
            </a:r>
          </a:p>
          <a:p>
            <a:pPr marL="0" indent="0"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197CFD-8BDB-46EC-BF3F-8BD982AB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8783-9679-4758-B6BC-68300E1D276D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AAAC5C-00BA-42E6-A40D-25FA57AD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50915F-7581-4E9F-9781-430FA5F3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23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405A0-BA0E-4DF4-A52D-E287FC4B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Same</a:t>
            </a:r>
            <a:r>
              <a:rPr lang="fr-FR" dirty="0"/>
              <a:t> questions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before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76456D-3000-4B16-B660-78927630A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	1. How to </a:t>
            </a:r>
            <a:r>
              <a:rPr lang="fr-FR" dirty="0" err="1"/>
              <a:t>describe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?</a:t>
            </a:r>
          </a:p>
          <a:p>
            <a:pPr marL="0" indent="0">
              <a:buNone/>
            </a:pPr>
            <a:r>
              <a:rPr lang="fr-FR" dirty="0"/>
              <a:t>	2.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perception as client, as </a:t>
            </a:r>
            <a:r>
              <a:rPr lang="fr-FR" dirty="0" err="1"/>
              <a:t>citizen</a:t>
            </a:r>
            <a:r>
              <a:rPr lang="fr-FR" dirty="0"/>
              <a:t>, as business man/</a:t>
            </a:r>
            <a:r>
              <a:rPr lang="fr-FR" dirty="0" err="1"/>
              <a:t>woman</a:t>
            </a:r>
            <a:r>
              <a:rPr lang="fr-FR" dirty="0"/>
              <a:t>?</a:t>
            </a:r>
          </a:p>
          <a:p>
            <a:pPr marL="0" indent="0">
              <a:buNone/>
            </a:pPr>
            <a:r>
              <a:rPr lang="fr-FR" dirty="0"/>
              <a:t>	3.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like to </a:t>
            </a:r>
            <a:r>
              <a:rPr lang="fr-FR" dirty="0" err="1"/>
              <a:t>buy</a:t>
            </a:r>
            <a:r>
              <a:rPr lang="fr-FR" dirty="0"/>
              <a:t> one of the </a:t>
            </a:r>
            <a:r>
              <a:rPr lang="fr-FR" dirty="0" err="1"/>
              <a:t>product</a:t>
            </a:r>
            <a:r>
              <a:rPr lang="fr-FR" dirty="0"/>
              <a:t>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? </a:t>
            </a:r>
          </a:p>
          <a:p>
            <a:pPr marL="0" indent="0">
              <a:buNone/>
            </a:pPr>
            <a:r>
              <a:rPr lang="fr-FR" dirty="0"/>
              <a:t>	4.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clients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concerned</a:t>
            </a:r>
            <a:r>
              <a:rPr lang="fr-FR" dirty="0"/>
              <a:t> by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 ?</a:t>
            </a:r>
          </a:p>
          <a:p>
            <a:pPr marL="0" indent="0">
              <a:buNone/>
            </a:pPr>
            <a:r>
              <a:rPr lang="fr-FR" dirty="0"/>
              <a:t>	 (</a:t>
            </a:r>
            <a:r>
              <a:rPr lang="fr-FR" dirty="0" err="1"/>
              <a:t>Ecommerce</a:t>
            </a:r>
            <a:r>
              <a:rPr lang="fr-FR" dirty="0"/>
              <a:t>, shops…)</a:t>
            </a:r>
          </a:p>
          <a:p>
            <a:endParaRPr lang="fr-FR" dirty="0"/>
          </a:p>
          <a:p>
            <a:r>
              <a:rPr lang="fr-FR" dirty="0"/>
              <a:t>Brand, Customer </a:t>
            </a:r>
            <a:r>
              <a:rPr lang="fr-FR" dirty="0" err="1"/>
              <a:t>Experience</a:t>
            </a:r>
            <a:r>
              <a:rPr lang="fr-FR" dirty="0"/>
              <a:t>, </a:t>
            </a:r>
            <a:r>
              <a:rPr lang="fr-FR" dirty="0" err="1"/>
              <a:t>Individual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, </a:t>
            </a:r>
            <a:r>
              <a:rPr lang="fr-FR" dirty="0" err="1"/>
              <a:t>Looking</a:t>
            </a:r>
            <a:r>
              <a:rPr lang="fr-FR" dirty="0"/>
              <a:t> for </a:t>
            </a:r>
            <a:r>
              <a:rPr lang="fr-FR" dirty="0" err="1"/>
              <a:t>customer’s</a:t>
            </a:r>
            <a:r>
              <a:rPr lang="fr-FR" dirty="0"/>
              <a:t> satisfaction ?</a:t>
            </a:r>
          </a:p>
          <a:p>
            <a:r>
              <a:rPr lang="fr-FR" dirty="0"/>
              <a:t>How to start the </a:t>
            </a:r>
            <a:r>
              <a:rPr lang="fr-FR" dirty="0" err="1"/>
              <a:t>activity</a:t>
            </a:r>
            <a:r>
              <a:rPr lang="fr-FR" dirty="0"/>
              <a:t> ?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F9FCEB-DB59-43AE-B440-48E0C6118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E884-7B89-455B-A486-61D005E5C05C}" type="datetime1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F8FBE3-B8AC-4A77-A9DA-191B5844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Module 3.2 Ghislaine Pellat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DE476C-C292-4EA7-A599-907CCFD4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29B4-1C61-4A88-820D-7EE235E920F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124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3476</Words>
  <Application>Microsoft Office PowerPoint</Application>
  <PresentationFormat>Grand écran</PresentationFormat>
  <Paragraphs>494</Paragraphs>
  <Slides>41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Monotype Corsiva</vt:lpstr>
      <vt:lpstr>Tahoma</vt:lpstr>
      <vt:lpstr>Times New Roman</vt:lpstr>
      <vt:lpstr>Thème Office</vt:lpstr>
      <vt:lpstr>Module 3.3 European Commercialisation Practices Approaches, Part 1</vt:lpstr>
      <vt:lpstr>Keywords of this training</vt:lpstr>
      <vt:lpstr>2 parts for this training</vt:lpstr>
      <vt:lpstr>Let’s start with a French Company : « le slip français ».</vt:lpstr>
      <vt:lpstr>Présentation PowerPoint</vt:lpstr>
      <vt:lpstr>Compared to the innovations created by the first promotion of Citeuropass</vt:lpstr>
      <vt:lpstr>Green rooftop modules : 3 types of information</vt:lpstr>
      <vt:lpstr>Investing in Lichen : Based Screen</vt:lpstr>
      <vt:lpstr>Same questions than before</vt:lpstr>
      <vt:lpstr>Présentation PowerPoint</vt:lpstr>
      <vt:lpstr>Who will buy these products : persona</vt:lpstr>
      <vt:lpstr>Présentation PowerPoint</vt:lpstr>
      <vt:lpstr>Who will buy these products ?: creation of  persona</vt:lpstr>
      <vt:lpstr>Difference between group and individual :  2 different approaches</vt:lpstr>
      <vt:lpstr>In Europe ?</vt:lpstr>
      <vt:lpstr>In Europe ?</vt:lpstr>
      <vt:lpstr>Portofolio of products oriented Clients</vt:lpstr>
      <vt:lpstr>Products portofolio</vt:lpstr>
      <vt:lpstr>Benefit, Advantage, Caracteristic</vt:lpstr>
      <vt:lpstr>Présentation PowerPoint</vt:lpstr>
      <vt:lpstr>Why do we pay for the benefit and not the product ?</vt:lpstr>
      <vt:lpstr>The brain as a main actor to manage the risk</vt:lpstr>
      <vt:lpstr>Action plan        Decision variables       Sensory perception</vt:lpstr>
      <vt:lpstr>To be familiar : Storytelling of the Company</vt:lpstr>
      <vt:lpstr>And also someone as a mirror : context </vt:lpstr>
      <vt:lpstr> To get the final choice, the client needs to compare  </vt:lpstr>
      <vt:lpstr>Your life refers to the consideration from Other and Other’s life refers to your consideration : « Human relationship »</vt:lpstr>
      <vt:lpstr>Engagement and Citizenship: Alterity</vt:lpstr>
      <vt:lpstr>To sell to someone : A huge experience of alterity</vt:lpstr>
      <vt:lpstr>To sell to someone : A huge experience of alterity</vt:lpstr>
      <vt:lpstr>Présentation PowerPoint</vt:lpstr>
      <vt:lpstr>Life is a daily risk = Everywhere in the world</vt:lpstr>
      <vt:lpstr>Break-even point is the key factor for your business</vt:lpstr>
      <vt:lpstr>Europe and Trade</vt:lpstr>
      <vt:lpstr>Europe = A large area for the negotiation skills</vt:lpstr>
      <vt:lpstr>Which Business Model ?</vt:lpstr>
      <vt:lpstr>Présentation PowerPoint</vt:lpstr>
      <vt:lpstr>Présentation PowerPoint</vt:lpstr>
      <vt:lpstr>Présentation PowerPoint</vt:lpstr>
      <vt:lpstr>Description of your Customer Journey Map:  Road for a customer to decide to buy your product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Citeuropass On line meeting</dc:title>
  <dc:creator>GHISLAINE PELLAT</dc:creator>
  <cp:lastModifiedBy>GHISLAINE PELLAT</cp:lastModifiedBy>
  <cp:revision>145</cp:revision>
  <cp:lastPrinted>2024-02-22T08:42:57Z</cp:lastPrinted>
  <dcterms:created xsi:type="dcterms:W3CDTF">2023-05-19T10:38:14Z</dcterms:created>
  <dcterms:modified xsi:type="dcterms:W3CDTF">2025-12-01T19:40:30Z</dcterms:modified>
</cp:coreProperties>
</file>