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6" r:id="rId5"/>
    <p:sldId id="257" r:id="rId6"/>
    <p:sldId id="258"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271" r:id="rId20"/>
    <p:sldId id="272" r:id="rId21"/>
    <p:sldId id="273" r:id="rId22"/>
    <p:sldId id="274" r:id="rId23"/>
    <p:sldId id="275" r:id="rId24"/>
    <p:sldId id="276" r:id="rId25"/>
    <p:sldId id="277" r:id="rId26"/>
    <p:sldId id="260" r:id="rId27"/>
    <p:sldId id="302" r:id="rId28"/>
    <p:sldId id="303" r:id="rId29"/>
    <p:sldId id="262" r:id="rId30"/>
    <p:sldId id="263" r:id="rId31"/>
    <p:sldId id="264" r:id="rId32"/>
    <p:sldId id="265" r:id="rId33"/>
    <p:sldId id="269" r:id="rId34"/>
    <p:sldId id="266" r:id="rId35"/>
    <p:sldId id="279" r:id="rId36"/>
    <p:sldId id="278" r:id="rId37"/>
    <p:sldId id="268" r:id="rId38"/>
    <p:sldId id="280" r:id="rId39"/>
    <p:sldId id="281" r:id="rId40"/>
    <p:sldId id="282" r:id="rId41"/>
    <p:sldId id="283" r:id="rId42"/>
    <p:sldId id="284" r:id="rId43"/>
    <p:sldId id="285" r:id="rId44"/>
    <p:sldId id="286" r:id="rId45"/>
    <p:sldId id="287" r:id="rId46"/>
    <p:sldId id="288" r:id="rId47"/>
    <p:sldId id="289" r:id="rId48"/>
  </p:sldIdLst>
  <p:sldSz cx="12192000" cy="6858000"/>
  <p:notesSz cx="6858000" cy="9144000"/>
  <p:custDataLst>
    <p:tags r:id="rId50"/>
  </p:custDataLst>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42133C-EA6A-4ED6-8E1B-43BFBBBA9288}" v="74" dt="2025-12-01T10:44:19.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113" autoAdjust="0"/>
    <p:restoredTop sz="77361" autoAdjust="0"/>
  </p:normalViewPr>
  <p:slideViewPr>
    <p:cSldViewPr snapToGrid="0">
      <p:cViewPr varScale="1">
        <p:scale>
          <a:sx n="59" d="100"/>
          <a:sy n="59" d="100"/>
        </p:scale>
        <p:origin x="1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BC2362-B2BD-4B81-A6EF-8202EC0F7B78}" type="datetimeFigureOut">
              <a:rPr lang="en-GB" smtClean="0"/>
              <a:t>01/12/2025</a:t>
            </a:fld>
            <a:endParaRPr lang="en-GB"/>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0326C-943B-4D68-9EC5-42F0CD5D6257}" type="slidenum">
              <a:rPr lang="en-GB" smtClean="0"/>
              <a:t>‹N°›</a:t>
            </a:fld>
            <a:endParaRPr lang="en-GB"/>
          </a:p>
        </p:txBody>
      </p:sp>
    </p:spTree>
    <p:extLst>
      <p:ext uri="{BB962C8B-B14F-4D97-AF65-F5344CB8AC3E}">
        <p14:creationId xmlns:p14="http://schemas.microsoft.com/office/powerpoint/2010/main" val="1087125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Highlight how Europe’s demographic structure, </a:t>
            </a:r>
            <a:r>
              <a:rPr lang="en-US" dirty="0" err="1"/>
              <a:t>labour</a:t>
            </a:r>
            <a:r>
              <a:rPr lang="en-US" dirty="0"/>
              <a:t> mobility, and cultural diversity create unique management challenges.</a:t>
            </a:r>
          </a:p>
          <a:p>
            <a:r>
              <a:rPr lang="en-US" dirty="0"/>
              <a:t>Present the session’s purpose: </a:t>
            </a:r>
            <a:r>
              <a:rPr lang="en-US" i="1" dirty="0"/>
              <a:t>to explore what efficiency means for individuals, teams, and </a:t>
            </a:r>
            <a:r>
              <a:rPr lang="en-US" i="1" dirty="0" err="1"/>
              <a:t>organisations</a:t>
            </a:r>
            <a:r>
              <a:rPr lang="en-US" i="1" dirty="0"/>
              <a:t> — and how to improve it in practice</a:t>
            </a:r>
            <a:r>
              <a:rPr lang="en-US" dirty="0"/>
              <a:t>.</a:t>
            </a:r>
          </a:p>
          <a:p>
            <a:r>
              <a:rPr lang="en-US" dirty="0"/>
              <a:t>Mention that efficiency is not about working harder, but </a:t>
            </a:r>
            <a:r>
              <a:rPr lang="en-US" i="1" dirty="0"/>
              <a:t>working deliberately</a:t>
            </a:r>
            <a:r>
              <a:rPr lang="en-US" dirty="0"/>
              <a:t>.</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a:t>
            </a:fld>
            <a:endParaRPr lang="en-GB"/>
          </a:p>
        </p:txBody>
      </p:sp>
    </p:spTree>
    <p:extLst>
      <p:ext uri="{BB962C8B-B14F-4D97-AF65-F5344CB8AC3E}">
        <p14:creationId xmlns:p14="http://schemas.microsoft.com/office/powerpoint/2010/main" val="3106954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types of tasks are hardest for you to start? Why? What techniques help you begin something you normally avoid — breaking it down, setting a timer, pairing with someone, etc.?</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10</a:t>
            </a:fld>
            <a:endParaRPr lang="en-GB"/>
          </a:p>
        </p:txBody>
      </p:sp>
    </p:spTree>
    <p:extLst>
      <p:ext uri="{BB962C8B-B14F-4D97-AF65-F5344CB8AC3E}">
        <p14:creationId xmlns:p14="http://schemas.microsoft.com/office/powerpoint/2010/main" val="53961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How do you ensure that important tasks don’t get pushed aside by urgent ones? What tools or routines help you protect this time — calendar blocking, focus hours, saying no?</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11</a:t>
            </a:fld>
            <a:endParaRPr lang="en-GB"/>
          </a:p>
        </p:txBody>
      </p:sp>
    </p:spTree>
    <p:extLst>
      <p:ext uri="{BB962C8B-B14F-4D97-AF65-F5344CB8AC3E}">
        <p14:creationId xmlns:p14="http://schemas.microsoft.com/office/powerpoint/2010/main" val="228603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Why does email feel so demanding? What patterns do you see in your own email habits? What boundaries or rules could reduce the sense of overwhelm?</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12</a:t>
            </a:fld>
            <a:endParaRPr lang="en-GB"/>
          </a:p>
        </p:txBody>
      </p:sp>
    </p:spTree>
    <p:extLst>
      <p:ext uri="{BB962C8B-B14F-4D97-AF65-F5344CB8AC3E}">
        <p14:creationId xmlns:p14="http://schemas.microsoft.com/office/powerpoint/2010/main" val="2063569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contributes most to this feeling — workload, expectations, unclear priorities, poor boundaries, or something else? What would lighten the load even slightly?</a:t>
            </a:r>
            <a:endParaRPr lang="sk-SK" dirty="0"/>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13</a:t>
            </a:fld>
            <a:endParaRPr lang="en-GB"/>
          </a:p>
        </p:txBody>
      </p:sp>
    </p:spTree>
    <p:extLst>
      <p:ext uri="{BB962C8B-B14F-4D97-AF65-F5344CB8AC3E}">
        <p14:creationId xmlns:p14="http://schemas.microsoft.com/office/powerpoint/2010/main" val="1877055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types of tasks trigger procrastination for you? What emotions or thoughts come with it — fear of failure, boredom, uncertainty? How can we design environments that reduce procrastination?</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14</a:t>
            </a:fld>
            <a:endParaRPr lang="en-GB"/>
          </a:p>
        </p:txBody>
      </p:sp>
    </p:spTree>
    <p:extLst>
      <p:ext uri="{BB962C8B-B14F-4D97-AF65-F5344CB8AC3E}">
        <p14:creationId xmlns:p14="http://schemas.microsoft.com/office/powerpoint/2010/main" val="352827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kinds of interruptions affect you the most? Which ones are within your control, and which are not? What strategies have you used (or could you use) to protect uninterrupted focus time?</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15</a:t>
            </a:fld>
            <a:endParaRPr lang="en-GB"/>
          </a:p>
        </p:txBody>
      </p:sp>
    </p:spTree>
    <p:extLst>
      <p:ext uri="{BB962C8B-B14F-4D97-AF65-F5344CB8AC3E}">
        <p14:creationId xmlns:p14="http://schemas.microsoft.com/office/powerpoint/2010/main" val="220683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that most people have inaccurate ideas of where their time goes.</a:t>
            </a:r>
          </a:p>
          <a:p>
            <a:r>
              <a:rPr lang="en-US" dirty="0"/>
              <a:t>Describe a simple tracking method: record your activities for 2–3 days in 30-minute blocks.</a:t>
            </a:r>
          </a:p>
          <a:p>
            <a:r>
              <a:rPr lang="en-US" dirty="0"/>
              <a:t>Emphasize that the goal is </a:t>
            </a:r>
            <a:r>
              <a:rPr lang="en-US" i="1" dirty="0"/>
              <a:t>awareness</a:t>
            </a:r>
            <a:r>
              <a:rPr lang="en-US" dirty="0"/>
              <a:t> — not self-judgment.</a:t>
            </a:r>
          </a:p>
          <a:p>
            <a:r>
              <a:rPr lang="en-US" dirty="0"/>
              <a:t>Once recorded, evaluate:</a:t>
            </a:r>
          </a:p>
          <a:p>
            <a:pPr lvl="1"/>
            <a:r>
              <a:rPr lang="en-US" dirty="0"/>
              <a:t>Which activities support your goals?</a:t>
            </a:r>
          </a:p>
          <a:p>
            <a:pPr lvl="1"/>
            <a:r>
              <a:rPr lang="en-US" dirty="0"/>
              <a:t>Which drain time or energy?</a:t>
            </a:r>
          </a:p>
          <a:p>
            <a:pPr lvl="1"/>
            <a:r>
              <a:rPr lang="en-US" dirty="0"/>
              <a:t>Where are the “hidden” losses — context switching, interruptions?</a:t>
            </a:r>
          </a:p>
          <a:p>
            <a:r>
              <a:rPr lang="en-US" dirty="0"/>
              <a:t>Mention the Pareto principle: often 20% of activities produce 80% of results.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16</a:t>
            </a:fld>
            <a:endParaRPr lang="en-GB"/>
          </a:p>
        </p:txBody>
      </p:sp>
    </p:spTree>
    <p:extLst>
      <p:ext uri="{BB962C8B-B14F-4D97-AF65-F5344CB8AC3E}">
        <p14:creationId xmlns:p14="http://schemas.microsoft.com/office/powerpoint/2010/main" val="3081628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a:t>
            </a:r>
            <a:endParaRPr lang="sk-SK" dirty="0"/>
          </a:p>
          <a:p>
            <a:r>
              <a:rPr lang="en-US" dirty="0"/>
              <a:t>The Eisenhower Principle — named after U.S. President Dwight D. Eisenhower — is a time-management framework that helps people decide </a:t>
            </a:r>
            <a:r>
              <a:rPr lang="en-US" b="1" dirty="0"/>
              <a:t>what to do</a:t>
            </a:r>
            <a:r>
              <a:rPr lang="en-US" dirty="0"/>
              <a:t>, </a:t>
            </a:r>
            <a:r>
              <a:rPr lang="en-US" b="1" dirty="0"/>
              <a:t>what to plan</a:t>
            </a:r>
            <a:r>
              <a:rPr lang="en-US" dirty="0"/>
              <a:t>, </a:t>
            </a:r>
            <a:r>
              <a:rPr lang="en-US" b="1" dirty="0"/>
              <a:t>what to delegate</a:t>
            </a:r>
            <a:r>
              <a:rPr lang="en-US" dirty="0"/>
              <a:t>, and </a:t>
            </a:r>
            <a:r>
              <a:rPr lang="en-US" b="1" dirty="0"/>
              <a:t>what to eliminate</a:t>
            </a:r>
            <a:r>
              <a:rPr lang="en-US" dirty="0"/>
              <a:t>.</a:t>
            </a:r>
          </a:p>
          <a:p>
            <a:r>
              <a:rPr lang="en-US" dirty="0"/>
              <a:t>It is based on the idea that </a:t>
            </a:r>
            <a:r>
              <a:rPr lang="en-US" b="1" dirty="0"/>
              <a:t>not all tasks are equal</a:t>
            </a:r>
            <a:r>
              <a:rPr lang="en-US" dirty="0"/>
              <a:t>.</a:t>
            </a:r>
            <a:br>
              <a:rPr lang="en-US" dirty="0"/>
            </a:br>
            <a:r>
              <a:rPr lang="en-US" dirty="0"/>
              <a:t>Some demand immediate attention (</a:t>
            </a:r>
            <a:r>
              <a:rPr lang="en-US" b="1" dirty="0"/>
              <a:t>urgent</a:t>
            </a:r>
            <a:r>
              <a:rPr lang="en-US" dirty="0"/>
              <a:t>), while others contribute meaningfully to long-term goals (</a:t>
            </a:r>
            <a:r>
              <a:rPr lang="en-US" b="1" dirty="0"/>
              <a:t>important</a:t>
            </a:r>
            <a:r>
              <a:rPr lang="en-US" dirty="0"/>
              <a:t>).</a:t>
            </a:r>
          </a:p>
          <a:p>
            <a:r>
              <a:rPr lang="en-US" dirty="0"/>
              <a:t>To use the principle, tasks are placed in a 2×2 matrix:</a:t>
            </a:r>
          </a:p>
          <a:p>
            <a:endParaRPr lang="sk-SK" dirty="0"/>
          </a:p>
          <a:p>
            <a:r>
              <a:rPr lang="sk-SK" dirty="0"/>
              <a:t>A – </a:t>
            </a:r>
            <a:r>
              <a:rPr lang="sk-SK" dirty="0" err="1"/>
              <a:t>Crisis</a:t>
            </a:r>
            <a:r>
              <a:rPr lang="sk-SK" dirty="0"/>
              <a:t>, B </a:t>
            </a:r>
            <a:r>
              <a:rPr lang="sk-SK" dirty="0" err="1"/>
              <a:t>efficiency</a:t>
            </a:r>
            <a:r>
              <a:rPr lang="sk-SK" dirty="0"/>
              <a:t>, C- </a:t>
            </a:r>
            <a:r>
              <a:rPr lang="sk-SK" dirty="0" err="1"/>
              <a:t>illusion</a:t>
            </a:r>
            <a:r>
              <a:rPr lang="sk-SK" dirty="0"/>
              <a:t>, D- </a:t>
            </a:r>
            <a:r>
              <a:rPr lang="sk-SK" dirty="0" err="1"/>
              <a:t>wasting</a:t>
            </a:r>
            <a:endParaRPr lang="sk-SK" dirty="0"/>
          </a:p>
          <a:p>
            <a:endParaRPr lang="sk-SK" dirty="0"/>
          </a:p>
          <a:p>
            <a:r>
              <a:rPr lang="en-US" dirty="0"/>
              <a:t>Walk through the logic of eliminating, delegating, standardizing, scheduling, and optimizing.</a:t>
            </a:r>
          </a:p>
          <a:p>
            <a:r>
              <a:rPr lang="en-US" dirty="0"/>
              <a:t>Explain that not all tasks deserve equal attention.</a:t>
            </a:r>
          </a:p>
          <a:p>
            <a:r>
              <a:rPr lang="en-US" dirty="0"/>
              <a:t>Use examples: e.g., repetitive tasks → templates; poorly done tasks → training or tools.</a:t>
            </a:r>
          </a:p>
          <a:p>
            <a:endParaRPr lang="sk-SK" dirty="0"/>
          </a:p>
        </p:txBody>
      </p:sp>
      <p:sp>
        <p:nvSpPr>
          <p:cNvPr id="4" name="Zástupný objekt pre číslo snímky 3"/>
          <p:cNvSpPr>
            <a:spLocks noGrp="1"/>
          </p:cNvSpPr>
          <p:nvPr>
            <p:ph type="sldNum" sz="quarter" idx="5"/>
          </p:nvPr>
        </p:nvSpPr>
        <p:spPr/>
        <p:txBody>
          <a:bodyPr/>
          <a:lstStyle/>
          <a:p>
            <a:fld id="{82016C47-051C-C344-A224-CEBA9217D051}" type="slidenum">
              <a:rPr lang="sk-SK" smtClean="0"/>
              <a:t>17</a:t>
            </a:fld>
            <a:endParaRPr lang="sk-SK"/>
          </a:p>
        </p:txBody>
      </p:sp>
    </p:spTree>
    <p:extLst>
      <p:ext uri="{BB962C8B-B14F-4D97-AF65-F5344CB8AC3E}">
        <p14:creationId xmlns:p14="http://schemas.microsoft.com/office/powerpoint/2010/main" val="3077844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a:p>
            <a:r>
              <a:rPr lang="en-US" dirty="0"/>
              <a:t>Introduce the five strategic decisions:</a:t>
            </a:r>
            <a:br>
              <a:rPr lang="en-US" dirty="0"/>
            </a:br>
            <a:r>
              <a:rPr lang="en-US" b="1" dirty="0"/>
              <a:t>Eliminate – Delegate – Standardize – Schedule – Optimize.</a:t>
            </a:r>
            <a:endParaRPr lang="en-US" dirty="0"/>
          </a:p>
          <a:p>
            <a:r>
              <a:rPr lang="en-US" dirty="0"/>
              <a:t>Expand:</a:t>
            </a:r>
          </a:p>
          <a:p>
            <a:pPr lvl="1"/>
            <a:r>
              <a:rPr lang="en-US" b="1" dirty="0"/>
              <a:t>Eliminate:</a:t>
            </a:r>
            <a:r>
              <a:rPr lang="en-US" dirty="0"/>
              <a:t> Some tasks simply don’t need doing; challenge assumptions.</a:t>
            </a:r>
          </a:p>
          <a:p>
            <a:pPr lvl="1"/>
            <a:r>
              <a:rPr lang="en-US" b="1" dirty="0"/>
              <a:t>Delegate:</a:t>
            </a:r>
            <a:r>
              <a:rPr lang="en-US" dirty="0"/>
              <a:t> Delegation is a leadership skill; discuss barriers: trust, perfectionism, unclear instructions.</a:t>
            </a:r>
          </a:p>
          <a:p>
            <a:pPr lvl="1"/>
            <a:r>
              <a:rPr lang="en-US" b="1" dirty="0"/>
              <a:t>Standardize:</a:t>
            </a:r>
            <a:r>
              <a:rPr lang="en-US" dirty="0"/>
              <a:t> Repeat tasks deserve templates and checklists.</a:t>
            </a:r>
          </a:p>
          <a:p>
            <a:pPr lvl="1"/>
            <a:r>
              <a:rPr lang="en-US" b="1" dirty="0"/>
              <a:t>Schedule:</a:t>
            </a:r>
            <a:r>
              <a:rPr lang="en-US" dirty="0"/>
              <a:t> Put important tasks in the calendar; avoid “when I have time”.</a:t>
            </a:r>
          </a:p>
          <a:p>
            <a:pPr lvl="1"/>
            <a:r>
              <a:rPr lang="en-US" b="1" dirty="0"/>
              <a:t>Optimize:</a:t>
            </a:r>
            <a:r>
              <a:rPr lang="en-US" dirty="0"/>
              <a:t> If something always takes too long, rethink the process or tool.</a:t>
            </a:r>
          </a:p>
          <a:p>
            <a:r>
              <a:rPr lang="en-US" dirty="0"/>
              <a:t>Provide examples: email templates, batching errands, shared documents.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18</a:t>
            </a:fld>
            <a:endParaRPr lang="en-GB"/>
          </a:p>
        </p:txBody>
      </p:sp>
    </p:spTree>
    <p:extLst>
      <p:ext uri="{BB962C8B-B14F-4D97-AF65-F5344CB8AC3E}">
        <p14:creationId xmlns:p14="http://schemas.microsoft.com/office/powerpoint/2010/main" val="1626424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a:t>
            </a:r>
          </a:p>
          <a:p>
            <a:endParaRPr lang="sk-SK" dirty="0"/>
          </a:p>
          <a:p>
            <a:r>
              <a:rPr lang="en-US" dirty="0"/>
              <a:t>Invite participants to think about internal vs. external control.</a:t>
            </a:r>
          </a:p>
          <a:p>
            <a:r>
              <a:rPr lang="en-US" dirty="0"/>
              <a:t>Discuss common blockers: interruptions, unclear expectations, people-pleasing.</a:t>
            </a:r>
          </a:p>
          <a:p>
            <a:r>
              <a:rPr lang="en-US" dirty="0"/>
              <a:t>Highlight that agency is </a:t>
            </a:r>
            <a:r>
              <a:rPr lang="en-US" i="1" dirty="0"/>
              <a:t>learned</a:t>
            </a:r>
            <a:r>
              <a:rPr lang="en-US" dirty="0"/>
              <a:t>, not given.</a:t>
            </a:r>
          </a:p>
        </p:txBody>
      </p:sp>
      <p:sp>
        <p:nvSpPr>
          <p:cNvPr id="4" name="Zástupný objekt pre číslo snímky 3"/>
          <p:cNvSpPr>
            <a:spLocks noGrp="1"/>
          </p:cNvSpPr>
          <p:nvPr>
            <p:ph type="sldNum" sz="quarter" idx="5"/>
          </p:nvPr>
        </p:nvSpPr>
        <p:spPr/>
        <p:txBody>
          <a:bodyPr/>
          <a:lstStyle/>
          <a:p>
            <a:fld id="{82016C47-051C-C344-A224-CEBA9217D051}" type="slidenum">
              <a:rPr lang="sk-SK" smtClean="0"/>
              <a:t>19</a:t>
            </a:fld>
            <a:endParaRPr lang="sk-SK"/>
          </a:p>
        </p:txBody>
      </p:sp>
    </p:spTree>
    <p:extLst>
      <p:ext uri="{BB962C8B-B14F-4D97-AF65-F5344CB8AC3E}">
        <p14:creationId xmlns:p14="http://schemas.microsoft.com/office/powerpoint/2010/main" val="920340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a:t>I</a:t>
            </a:r>
            <a:r>
              <a:rPr lang="en-US" b="1" dirty="0" err="1"/>
              <a:t>nstructor</a:t>
            </a:r>
            <a:r>
              <a:rPr lang="en-US" b="1" dirty="0"/>
              <a:t> Notes</a:t>
            </a:r>
          </a:p>
          <a:p>
            <a:r>
              <a:rPr lang="en-US" dirty="0"/>
              <a:t>Introduce the three layers of efficiency as an interconnected system:</a:t>
            </a:r>
            <a:br>
              <a:rPr lang="en-US" dirty="0"/>
            </a:br>
            <a:r>
              <a:rPr lang="en-US" b="1" dirty="0"/>
              <a:t>Personal → Team → </a:t>
            </a:r>
            <a:r>
              <a:rPr lang="en-US" b="1" dirty="0" err="1"/>
              <a:t>Organisational</a:t>
            </a:r>
            <a:r>
              <a:rPr lang="en-US" b="1" dirty="0"/>
              <a:t>.</a:t>
            </a:r>
            <a:endParaRPr lang="en-US" dirty="0"/>
          </a:p>
          <a:p>
            <a:r>
              <a:rPr lang="en-US" dirty="0"/>
              <a:t>Stress that </a:t>
            </a:r>
            <a:r>
              <a:rPr lang="en-US" dirty="0" err="1"/>
              <a:t>organisational</a:t>
            </a:r>
            <a:r>
              <a:rPr lang="en-US" dirty="0"/>
              <a:t> efficiency cannot be improved without addressing personal habits and team dynamics.</a:t>
            </a:r>
          </a:p>
          <a:p>
            <a:r>
              <a:rPr lang="en-US" dirty="0"/>
              <a:t>Explain that each level has different levers:</a:t>
            </a:r>
          </a:p>
          <a:p>
            <a:pPr lvl="1"/>
            <a:r>
              <a:rPr lang="en-US" i="1" dirty="0"/>
              <a:t>Personal:</a:t>
            </a:r>
            <a:r>
              <a:rPr lang="en-US" dirty="0"/>
              <a:t> habits, time use, focus, mindset</a:t>
            </a:r>
          </a:p>
          <a:p>
            <a:pPr lvl="1"/>
            <a:r>
              <a:rPr lang="en-US" i="1" dirty="0"/>
              <a:t>Team:</a:t>
            </a:r>
            <a:r>
              <a:rPr lang="en-US" dirty="0"/>
              <a:t> communication, goal clarity, collaboration, roles</a:t>
            </a:r>
          </a:p>
          <a:p>
            <a:pPr lvl="1"/>
            <a:r>
              <a:rPr lang="en-US" i="1" dirty="0" err="1"/>
              <a:t>Organisational</a:t>
            </a:r>
            <a:r>
              <a:rPr lang="en-US" i="1" dirty="0"/>
              <a:t>:</a:t>
            </a:r>
            <a:r>
              <a:rPr lang="en-US" dirty="0"/>
              <a:t> systems, culture, HR strategies, structures</a:t>
            </a:r>
          </a:p>
          <a:p>
            <a:r>
              <a:rPr lang="en-US" dirty="0"/>
              <a:t>Mention that inefficiency at one level cascades through the others.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a:t>
            </a:fld>
            <a:endParaRPr lang="en-GB"/>
          </a:p>
        </p:txBody>
      </p:sp>
    </p:spTree>
    <p:extLst>
      <p:ext uri="{BB962C8B-B14F-4D97-AF65-F5344CB8AC3E}">
        <p14:creationId xmlns:p14="http://schemas.microsoft.com/office/powerpoint/2010/main" val="3100484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a:t>
            </a:r>
          </a:p>
          <a:p>
            <a:endParaRPr lang="sk-SK" dirty="0"/>
          </a:p>
          <a:p>
            <a:r>
              <a:rPr lang="en-US" dirty="0"/>
              <a:t>Explain chronotypes and natural rhythms.</a:t>
            </a:r>
          </a:p>
          <a:p>
            <a:r>
              <a:rPr lang="en-US" dirty="0"/>
              <a:t>Encourage scheduling high-focus tasks during peak energy and routine tasks during dips.</a:t>
            </a:r>
          </a:p>
          <a:p>
            <a:r>
              <a:rPr lang="en-US" dirty="0"/>
              <a:t>Mention that misalignment leads to burnout and inefficiency.</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20</a:t>
            </a:fld>
            <a:endParaRPr lang="en-GB"/>
          </a:p>
        </p:txBody>
      </p:sp>
    </p:spTree>
    <p:extLst>
      <p:ext uri="{BB962C8B-B14F-4D97-AF65-F5344CB8AC3E}">
        <p14:creationId xmlns:p14="http://schemas.microsoft.com/office/powerpoint/2010/main" val="1451007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dirty="0"/>
              <a:t>Clarify hierarchical planning: long-term direction → mid-term structure → daily execution.</a:t>
            </a:r>
          </a:p>
          <a:p>
            <a:r>
              <a:rPr lang="en-US" dirty="0"/>
              <a:t>Describe the difference between </a:t>
            </a:r>
            <a:r>
              <a:rPr lang="en-US" i="1" dirty="0"/>
              <a:t>events</a:t>
            </a:r>
            <a:r>
              <a:rPr lang="en-US" dirty="0"/>
              <a:t> (fixed) and </a:t>
            </a:r>
            <a:r>
              <a:rPr lang="en-US" i="1" dirty="0"/>
              <a:t>tasks</a:t>
            </a:r>
            <a:r>
              <a:rPr lang="en-US" dirty="0"/>
              <a:t> (flexible).</a:t>
            </a:r>
          </a:p>
          <a:p>
            <a:r>
              <a:rPr lang="en-US" dirty="0"/>
              <a:t>Recommend batching tasks and limiting daily goals.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21</a:t>
            </a:fld>
            <a:endParaRPr lang="en-GB"/>
          </a:p>
        </p:txBody>
      </p:sp>
    </p:spTree>
    <p:extLst>
      <p:ext uri="{BB962C8B-B14F-4D97-AF65-F5344CB8AC3E}">
        <p14:creationId xmlns:p14="http://schemas.microsoft.com/office/powerpoint/2010/main" val="259344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Instructor Notes</a:t>
            </a:r>
          </a:p>
          <a:p>
            <a:endParaRPr lang="sk-SK" dirty="0"/>
          </a:p>
          <a:p>
            <a:r>
              <a:rPr lang="en-US" dirty="0"/>
              <a:t>Talk through typical “time thieves”: procrastination, overcommitment, digital distractions, poor communication.</a:t>
            </a:r>
          </a:p>
          <a:p>
            <a:r>
              <a:rPr lang="en-US" dirty="0"/>
              <a:t>Encourage concrete strategies: saying no, planning buffers, inbox management, reducing context switching.</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22</a:t>
            </a:fld>
            <a:endParaRPr lang="en-GB"/>
          </a:p>
        </p:txBody>
      </p:sp>
    </p:spTree>
    <p:extLst>
      <p:ext uri="{BB962C8B-B14F-4D97-AF65-F5344CB8AC3E}">
        <p14:creationId xmlns:p14="http://schemas.microsoft.com/office/powerpoint/2010/main" val="2366914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Frame team efficiency as more than the sum of individual efficiency.</a:t>
            </a:r>
          </a:p>
          <a:p>
            <a:r>
              <a:rPr lang="en-US" dirty="0"/>
              <a:t>Invite participants to recall best and worst teams—they often hinge on communication, clarity, and trust.</a:t>
            </a:r>
          </a:p>
          <a:p>
            <a:r>
              <a:rPr lang="en-US" dirty="0"/>
              <a:t>Explain that many teams underperform due to structural, not personal, issues.</a:t>
            </a:r>
          </a:p>
          <a:p>
            <a:endParaRPr lang="sk-SK" dirty="0"/>
          </a:p>
          <a:p>
            <a:r>
              <a:rPr lang="sk-SK" dirty="0" err="1"/>
              <a:t>Slido</a:t>
            </a:r>
            <a:r>
              <a:rPr lang="sk-SK" dirty="0"/>
              <a:t> </a:t>
            </a:r>
            <a:r>
              <a:rPr lang="sk-SK" dirty="0" err="1"/>
              <a:t>interaction</a:t>
            </a:r>
            <a:r>
              <a:rPr lang="sk-SK" dirty="0"/>
              <a:t>:</a:t>
            </a:r>
          </a:p>
          <a:p>
            <a:r>
              <a:rPr lang="sk-SK" dirty="0" err="1"/>
              <a:t>Invite</a:t>
            </a:r>
            <a:r>
              <a:rPr lang="sk-SK" dirty="0"/>
              <a:t> </a:t>
            </a:r>
            <a:r>
              <a:rPr lang="sk-SK" dirty="0" err="1"/>
              <a:t>students</a:t>
            </a:r>
            <a:r>
              <a:rPr lang="sk-SK" dirty="0"/>
              <a:t> to </a:t>
            </a:r>
            <a:r>
              <a:rPr lang="sk-SK" dirty="0" err="1"/>
              <a:t>fill</a:t>
            </a:r>
            <a:r>
              <a:rPr lang="sk-SK" dirty="0"/>
              <a:t> in </a:t>
            </a:r>
            <a:r>
              <a:rPr lang="sk-SK" dirty="0" err="1"/>
              <a:t>the</a:t>
            </a:r>
            <a:r>
              <a:rPr lang="sk-SK" dirty="0"/>
              <a:t> </a:t>
            </a:r>
            <a:r>
              <a:rPr lang="sk-SK" dirty="0" err="1"/>
              <a:t>following</a:t>
            </a:r>
            <a:r>
              <a:rPr lang="sk-SK" dirty="0"/>
              <a:t> </a:t>
            </a:r>
            <a:r>
              <a:rPr lang="sk-SK" dirty="0" err="1"/>
              <a:t>survey</a:t>
            </a:r>
            <a:r>
              <a:rPr lang="sk-SK" dirty="0"/>
              <a:t> (</a:t>
            </a:r>
            <a:r>
              <a:rPr lang="sk-SK" dirty="0" err="1"/>
              <a:t>open</a:t>
            </a:r>
            <a:r>
              <a:rPr lang="sk-SK" dirty="0"/>
              <a:t> </a:t>
            </a:r>
            <a:r>
              <a:rPr lang="sk-SK" dirty="0" err="1"/>
              <a:t>question</a:t>
            </a:r>
            <a:r>
              <a:rPr lang="sk-SK" dirty="0"/>
              <a:t>)</a:t>
            </a:r>
          </a:p>
          <a:p>
            <a:r>
              <a:rPr lang="en-US" dirty="0"/>
              <a:t>Think about any team cooperation you have experienced. What factors make the cooperation frustrating?</a:t>
            </a:r>
            <a:endParaRPr lang="sk-SK" dirty="0"/>
          </a:p>
          <a:p>
            <a:r>
              <a:rPr lang="en-US" dirty="0"/>
              <a:t>Think about any team cooperation you have experienced. What factors make it </a:t>
            </a:r>
            <a:r>
              <a:rPr lang="en-US" dirty="0" err="1"/>
              <a:t>sucesfull</a:t>
            </a:r>
            <a:r>
              <a:rPr lang="en-US" dirty="0"/>
              <a:t>?</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23</a:t>
            </a:fld>
            <a:endParaRPr lang="en-GB"/>
          </a:p>
        </p:txBody>
      </p:sp>
    </p:spTree>
    <p:extLst>
      <p:ext uri="{BB962C8B-B14F-4D97-AF65-F5344CB8AC3E}">
        <p14:creationId xmlns:p14="http://schemas.microsoft.com/office/powerpoint/2010/main" val="2212786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err="1"/>
              <a:t>Invite</a:t>
            </a:r>
            <a:r>
              <a:rPr lang="sk-SK" b="0" dirty="0"/>
              <a:t> </a:t>
            </a:r>
            <a:r>
              <a:rPr lang="sk-SK" b="0" dirty="0" err="1"/>
              <a:t>the</a:t>
            </a:r>
            <a:r>
              <a:rPr lang="sk-SK" b="0" dirty="0"/>
              <a:t> </a:t>
            </a:r>
            <a:r>
              <a:rPr lang="sk-SK" b="0" dirty="0" err="1"/>
              <a:t>students</a:t>
            </a:r>
            <a:r>
              <a:rPr lang="sk-SK" b="0" dirty="0"/>
              <a:t> to </a:t>
            </a:r>
            <a:r>
              <a:rPr lang="sk-SK" b="0" dirty="0" err="1"/>
              <a:t>share</a:t>
            </a:r>
            <a:r>
              <a:rPr lang="sk-SK" b="0" dirty="0"/>
              <a:t> </a:t>
            </a:r>
            <a:r>
              <a:rPr lang="sk-SK" b="0" dirty="0" err="1"/>
              <a:t>the</a:t>
            </a:r>
            <a:r>
              <a:rPr lang="sk-SK" b="0" dirty="0"/>
              <a:t> </a:t>
            </a:r>
            <a:r>
              <a:rPr lang="sk-SK" b="0" dirty="0" err="1"/>
              <a:t>stories</a:t>
            </a:r>
            <a:r>
              <a:rPr lang="sk-SK" b="0" dirty="0"/>
              <a:t> of team </a:t>
            </a:r>
            <a:r>
              <a:rPr lang="sk-SK" b="0" dirty="0" err="1"/>
              <a:t>cooperation</a:t>
            </a:r>
            <a:r>
              <a:rPr lang="sk-SK" b="0" dirty="0"/>
              <a:t> </a:t>
            </a:r>
            <a:r>
              <a:rPr lang="sk-SK" b="0" dirty="0" err="1"/>
              <a:t>that</a:t>
            </a:r>
            <a:r>
              <a:rPr lang="sk-SK" b="0" dirty="0"/>
              <a:t> </a:t>
            </a:r>
            <a:r>
              <a:rPr lang="sk-SK" b="0" dirty="0" err="1"/>
              <a:t>went</a:t>
            </a:r>
            <a:r>
              <a:rPr lang="sk-SK" b="0" dirty="0"/>
              <a:t> </a:t>
            </a:r>
            <a:r>
              <a:rPr lang="sk-SK" b="0" dirty="0" err="1"/>
              <a:t>wrong</a:t>
            </a:r>
            <a:r>
              <a:rPr lang="sk-SK" b="0" dirty="0"/>
              <a:t>. </a:t>
            </a:r>
          </a:p>
          <a:p>
            <a:r>
              <a:rPr lang="sk-SK" b="0" dirty="0" err="1"/>
              <a:t>Generate</a:t>
            </a:r>
            <a:r>
              <a:rPr lang="sk-SK" b="0" dirty="0"/>
              <a:t> </a:t>
            </a:r>
            <a:r>
              <a:rPr lang="sk-SK" b="0" dirty="0" err="1"/>
              <a:t>the</a:t>
            </a:r>
            <a:r>
              <a:rPr lang="sk-SK" b="0" dirty="0"/>
              <a:t> list of </a:t>
            </a:r>
            <a:r>
              <a:rPr lang="sk-SK" b="0" dirty="0" err="1"/>
              <a:t>barriers</a:t>
            </a:r>
            <a:r>
              <a:rPr lang="sk-SK" b="0" dirty="0"/>
              <a:t> of team </a:t>
            </a:r>
            <a:r>
              <a:rPr lang="sk-SK" b="0" dirty="0" err="1"/>
              <a:t>efficiency</a:t>
            </a:r>
            <a:endParaRPr lang="sk-SK" b="0"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24</a:t>
            </a:fld>
            <a:endParaRPr lang="en-GB"/>
          </a:p>
        </p:txBody>
      </p:sp>
    </p:spTree>
    <p:extLst>
      <p:ext uri="{BB962C8B-B14F-4D97-AF65-F5344CB8AC3E}">
        <p14:creationId xmlns:p14="http://schemas.microsoft.com/office/powerpoint/2010/main" val="3101841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err="1"/>
              <a:t>Invite</a:t>
            </a:r>
            <a:r>
              <a:rPr lang="sk-SK" b="0" dirty="0"/>
              <a:t> </a:t>
            </a:r>
            <a:r>
              <a:rPr lang="sk-SK" b="0" dirty="0" err="1"/>
              <a:t>the</a:t>
            </a:r>
            <a:r>
              <a:rPr lang="sk-SK" b="0" dirty="0"/>
              <a:t> </a:t>
            </a:r>
            <a:r>
              <a:rPr lang="sk-SK" b="0" dirty="0" err="1"/>
              <a:t>students</a:t>
            </a:r>
            <a:r>
              <a:rPr lang="sk-SK" b="0" dirty="0"/>
              <a:t> to </a:t>
            </a:r>
            <a:r>
              <a:rPr lang="sk-SK" b="0" dirty="0" err="1"/>
              <a:t>share</a:t>
            </a:r>
            <a:r>
              <a:rPr lang="sk-SK" b="0" dirty="0"/>
              <a:t> </a:t>
            </a:r>
            <a:r>
              <a:rPr lang="sk-SK" b="0" dirty="0" err="1"/>
              <a:t>the</a:t>
            </a:r>
            <a:r>
              <a:rPr lang="sk-SK" b="0" dirty="0"/>
              <a:t> </a:t>
            </a:r>
            <a:r>
              <a:rPr lang="sk-SK" b="0" dirty="0" err="1"/>
              <a:t>stories</a:t>
            </a:r>
            <a:r>
              <a:rPr lang="sk-SK" b="0" dirty="0"/>
              <a:t> of team </a:t>
            </a:r>
            <a:r>
              <a:rPr lang="sk-SK" b="0" dirty="0" err="1"/>
              <a:t>cooperation</a:t>
            </a:r>
            <a:r>
              <a:rPr lang="sk-SK" b="0" dirty="0"/>
              <a:t> </a:t>
            </a:r>
            <a:r>
              <a:rPr lang="sk-SK" b="0" dirty="0" err="1"/>
              <a:t>that</a:t>
            </a:r>
            <a:r>
              <a:rPr lang="sk-SK" b="0" dirty="0"/>
              <a:t> </a:t>
            </a:r>
            <a:r>
              <a:rPr lang="sk-SK" b="0" dirty="0" err="1"/>
              <a:t>was</a:t>
            </a:r>
            <a:r>
              <a:rPr lang="sk-SK" b="0" dirty="0"/>
              <a:t> </a:t>
            </a:r>
            <a:r>
              <a:rPr lang="sk-SK" b="0" dirty="0" err="1"/>
              <a:t>sucessful</a:t>
            </a:r>
            <a:endParaRPr lang="sk-SK" b="0" dirty="0"/>
          </a:p>
          <a:p>
            <a:r>
              <a:rPr lang="sk-SK" b="0" dirty="0" err="1"/>
              <a:t>Generate</a:t>
            </a:r>
            <a:r>
              <a:rPr lang="sk-SK" b="0" dirty="0"/>
              <a:t> </a:t>
            </a:r>
            <a:r>
              <a:rPr lang="sk-SK" b="0" dirty="0" err="1"/>
              <a:t>the</a:t>
            </a:r>
            <a:r>
              <a:rPr lang="sk-SK" b="0" dirty="0"/>
              <a:t> list of </a:t>
            </a:r>
            <a:r>
              <a:rPr lang="sk-SK" b="0" dirty="0" err="1"/>
              <a:t>prerequisites</a:t>
            </a:r>
            <a:r>
              <a:rPr lang="sk-SK" b="0" dirty="0"/>
              <a:t> of team </a:t>
            </a:r>
            <a:r>
              <a:rPr lang="sk-SK" b="0" dirty="0" err="1"/>
              <a:t>efficiency</a:t>
            </a:r>
            <a:endParaRPr lang="sk-SK" b="0" dirty="0"/>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25</a:t>
            </a:fld>
            <a:endParaRPr lang="en-GB"/>
          </a:p>
        </p:txBody>
      </p:sp>
    </p:spTree>
    <p:extLst>
      <p:ext uri="{BB962C8B-B14F-4D97-AF65-F5344CB8AC3E}">
        <p14:creationId xmlns:p14="http://schemas.microsoft.com/office/powerpoint/2010/main" val="15116451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why teams need shared goals: alignment, motivation, conflict reduction.</a:t>
            </a:r>
          </a:p>
          <a:p>
            <a:r>
              <a:rPr lang="en-US" dirty="0"/>
              <a:t>Expand SMART criteria with examples:</a:t>
            </a:r>
          </a:p>
          <a:p>
            <a:pPr lvl="1"/>
            <a:r>
              <a:rPr lang="en-US" b="1" dirty="0"/>
              <a:t>Specific:</a:t>
            </a:r>
            <a:r>
              <a:rPr lang="en-US" dirty="0"/>
              <a:t> “Improve customer satisfaction score by 10%.”</a:t>
            </a:r>
          </a:p>
          <a:p>
            <a:pPr lvl="1"/>
            <a:r>
              <a:rPr lang="en-US" b="1" dirty="0"/>
              <a:t>Stretching:</a:t>
            </a:r>
            <a:r>
              <a:rPr lang="en-US" dirty="0"/>
              <a:t> Ambitious but achievable.</a:t>
            </a:r>
          </a:p>
          <a:p>
            <a:pPr lvl="1"/>
            <a:r>
              <a:rPr lang="en-US" b="1" dirty="0"/>
              <a:t>Measurable:</a:t>
            </a:r>
            <a:r>
              <a:rPr lang="en-US" dirty="0"/>
              <a:t> Data or tangible indicators.</a:t>
            </a:r>
          </a:p>
          <a:p>
            <a:pPr lvl="1"/>
            <a:r>
              <a:rPr lang="en-US" b="1" dirty="0"/>
              <a:t>Attainable &amp; Relevant:</a:t>
            </a:r>
            <a:r>
              <a:rPr lang="en-US" dirty="0"/>
              <a:t> Within capacity and aligned with strategy.</a:t>
            </a:r>
          </a:p>
          <a:p>
            <a:pPr lvl="1"/>
            <a:r>
              <a:rPr lang="en-US" b="1" dirty="0"/>
              <a:t>Trackable / Time-bound:</a:t>
            </a:r>
            <a:r>
              <a:rPr lang="en-US" dirty="0"/>
              <a:t> Milestones prevent drift.</a:t>
            </a:r>
          </a:p>
          <a:p>
            <a:r>
              <a:rPr lang="en-US" dirty="0"/>
              <a:t>Emphasize that teams must </a:t>
            </a:r>
            <a:r>
              <a:rPr lang="en-US" i="1" dirty="0"/>
              <a:t>participate</a:t>
            </a:r>
            <a:r>
              <a:rPr lang="en-US" dirty="0"/>
              <a:t> in defining goals for real commitment.</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26</a:t>
            </a:fld>
            <a:endParaRPr lang="en-GB"/>
          </a:p>
        </p:txBody>
      </p:sp>
    </p:spTree>
    <p:extLst>
      <p:ext uri="{BB962C8B-B14F-4D97-AF65-F5344CB8AC3E}">
        <p14:creationId xmlns:p14="http://schemas.microsoft.com/office/powerpoint/2010/main" val="1586014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Introduce Stephen Covey’s principle: </a:t>
            </a:r>
            <a:r>
              <a:rPr lang="en-US" i="1" dirty="0"/>
              <a:t>Seek first to understand, then to be understood.</a:t>
            </a:r>
            <a:endParaRPr lang="en-US" dirty="0"/>
          </a:p>
          <a:p>
            <a:r>
              <a:rPr lang="en-US" dirty="0"/>
              <a:t>Explain that communication quality directly impacts team efficiency.</a:t>
            </a:r>
          </a:p>
          <a:p>
            <a:r>
              <a:rPr lang="en-US" dirty="0"/>
              <a:t>Key practices:</a:t>
            </a:r>
          </a:p>
          <a:p>
            <a:pPr lvl="1"/>
            <a:r>
              <a:rPr lang="en-US" dirty="0"/>
              <a:t>structured meetings with agendas and clear outcomes</a:t>
            </a:r>
          </a:p>
          <a:p>
            <a:pPr lvl="1"/>
            <a:r>
              <a:rPr lang="en-US" dirty="0"/>
              <a:t>written summaries to avoid ambiguity</a:t>
            </a:r>
          </a:p>
          <a:p>
            <a:pPr lvl="1"/>
            <a:r>
              <a:rPr lang="en-US" dirty="0"/>
              <a:t>appropriate channel use (email vs. call vs. in-person)</a:t>
            </a:r>
          </a:p>
          <a:p>
            <a:r>
              <a:rPr lang="en-US" dirty="0"/>
              <a:t>Highlight email pitfalls: tone misunderstandings, long threads, delayed responses.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27</a:t>
            </a:fld>
            <a:endParaRPr lang="en-GB"/>
          </a:p>
        </p:txBody>
      </p:sp>
    </p:spTree>
    <p:extLst>
      <p:ext uri="{BB962C8B-B14F-4D97-AF65-F5344CB8AC3E}">
        <p14:creationId xmlns:p14="http://schemas.microsoft.com/office/powerpoint/2010/main" val="3112729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how ambiguity causes duplication, conflict, and dropped tasks.</a:t>
            </a:r>
          </a:p>
          <a:p>
            <a:r>
              <a:rPr lang="en-US" dirty="0"/>
              <a:t>Introduce tools: RACI matrix, task ownership, role clarity.</a:t>
            </a:r>
          </a:p>
          <a:p>
            <a:r>
              <a:rPr lang="en-US" dirty="0"/>
              <a:t>Emphasize </a:t>
            </a:r>
            <a:r>
              <a:rPr lang="en-US" i="1" dirty="0"/>
              <a:t>Win/Win</a:t>
            </a:r>
            <a:r>
              <a:rPr lang="en-US" dirty="0"/>
              <a:t> thinking: collaboration rather than competition.</a:t>
            </a:r>
          </a:p>
          <a:p>
            <a:r>
              <a:rPr lang="en-US" dirty="0"/>
              <a:t>Describe synergy: combining different strengths yields better results than isolated work.</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28</a:t>
            </a:fld>
            <a:endParaRPr lang="en-GB"/>
          </a:p>
        </p:txBody>
      </p:sp>
    </p:spTree>
    <p:extLst>
      <p:ext uri="{BB962C8B-B14F-4D97-AF65-F5344CB8AC3E}">
        <p14:creationId xmlns:p14="http://schemas.microsoft.com/office/powerpoint/2010/main" val="36011153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en-US" dirty="0"/>
              <a:t>A strong HR strategy is a multiplier of </a:t>
            </a:r>
            <a:r>
              <a:rPr lang="en-US" dirty="0" err="1"/>
              <a:t>organisational</a:t>
            </a:r>
            <a:r>
              <a:rPr lang="en-US" dirty="0"/>
              <a:t> success because it ensures:</a:t>
            </a:r>
          </a:p>
          <a:p>
            <a:r>
              <a:rPr lang="en-US" dirty="0"/>
              <a:t>the right people</a:t>
            </a:r>
          </a:p>
          <a:p>
            <a:r>
              <a:rPr lang="en-US" dirty="0"/>
              <a:t>with the right skills</a:t>
            </a:r>
          </a:p>
          <a:p>
            <a:r>
              <a:rPr lang="en-US" dirty="0"/>
              <a:t>in the right culture</a:t>
            </a:r>
          </a:p>
          <a:p>
            <a:r>
              <a:rPr lang="en-US" dirty="0"/>
              <a:t>working in the right structure</a:t>
            </a:r>
          </a:p>
          <a:p>
            <a:r>
              <a:rPr lang="en-US" dirty="0"/>
              <a:t>supported by the right systems</a:t>
            </a:r>
            <a:br>
              <a:rPr lang="en-US" dirty="0"/>
            </a:br>
            <a:r>
              <a:rPr lang="en-US" dirty="0"/>
              <a:t>to achieve the </a:t>
            </a:r>
            <a:r>
              <a:rPr lang="en-US" dirty="0" err="1"/>
              <a:t>organisation’s</a:t>
            </a:r>
            <a:r>
              <a:rPr lang="en-US" dirty="0"/>
              <a:t> goals.</a:t>
            </a:r>
          </a:p>
          <a:p>
            <a:r>
              <a:rPr lang="en-US" dirty="0"/>
              <a:t>Instructor closing line:</a:t>
            </a:r>
            <a:br>
              <a:rPr lang="en-US" dirty="0"/>
            </a:br>
            <a:r>
              <a:rPr lang="en-US" dirty="0"/>
              <a:t>“HR strategy is not separate from business strategy — it </a:t>
            </a:r>
            <a:r>
              <a:rPr lang="en-US" i="1" dirty="0"/>
              <a:t>is</a:t>
            </a:r>
            <a:r>
              <a:rPr lang="en-US" dirty="0"/>
              <a:t> business strategy, expressed through people.”</a:t>
            </a:r>
          </a:p>
          <a:p>
            <a:endParaRPr lang="sk-SK" b="1"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30</a:t>
            </a:fld>
            <a:endParaRPr lang="en-GB"/>
          </a:p>
        </p:txBody>
      </p:sp>
    </p:spTree>
    <p:extLst>
      <p:ext uri="{BB962C8B-B14F-4D97-AF65-F5344CB8AC3E}">
        <p14:creationId xmlns:p14="http://schemas.microsoft.com/office/powerpoint/2010/main" val="222367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err="1"/>
              <a:t>Interaction</a:t>
            </a:r>
            <a:r>
              <a:rPr lang="sk-SK" b="0" dirty="0"/>
              <a:t> </a:t>
            </a:r>
            <a:r>
              <a:rPr lang="sk-SK" b="0" dirty="0" err="1"/>
              <a:t>with</a:t>
            </a:r>
            <a:r>
              <a:rPr lang="sk-SK" b="0" dirty="0"/>
              <a:t> </a:t>
            </a:r>
            <a:r>
              <a:rPr lang="sk-SK" b="0" dirty="0" err="1"/>
              <a:t>students</a:t>
            </a:r>
            <a:r>
              <a:rPr lang="sk-SK" b="0" dirty="0"/>
              <a:t>. </a:t>
            </a:r>
            <a:r>
              <a:rPr lang="sk-SK" b="0" dirty="0" err="1"/>
              <a:t>The</a:t>
            </a:r>
            <a:r>
              <a:rPr lang="sk-SK" b="0" dirty="0"/>
              <a:t> </a:t>
            </a:r>
            <a:r>
              <a:rPr lang="sk-SK" b="0" dirty="0" err="1"/>
              <a:t>aim</a:t>
            </a:r>
            <a:r>
              <a:rPr lang="sk-SK" b="0" dirty="0"/>
              <a:t> </a:t>
            </a:r>
            <a:r>
              <a:rPr lang="sk-SK" b="0" dirty="0" err="1"/>
              <a:t>is</a:t>
            </a:r>
            <a:r>
              <a:rPr lang="sk-SK" b="0" dirty="0"/>
              <a:t> to </a:t>
            </a:r>
            <a:r>
              <a:rPr lang="sk-SK" b="0" dirty="0" err="1"/>
              <a:t>give</a:t>
            </a:r>
            <a:r>
              <a:rPr lang="sk-SK" b="0" dirty="0"/>
              <a:t> </a:t>
            </a:r>
            <a:r>
              <a:rPr lang="sk-SK" b="0" dirty="0" err="1"/>
              <a:t>students</a:t>
            </a:r>
            <a:r>
              <a:rPr lang="sk-SK" b="0" dirty="0"/>
              <a:t> </a:t>
            </a:r>
            <a:r>
              <a:rPr lang="sk-SK" b="0" dirty="0" err="1"/>
              <a:t>the</a:t>
            </a:r>
            <a:r>
              <a:rPr lang="sk-SK" b="0" dirty="0"/>
              <a:t> </a:t>
            </a:r>
            <a:r>
              <a:rPr lang="sk-SK" b="0" dirty="0" err="1"/>
              <a:t>opportunity</a:t>
            </a:r>
            <a:r>
              <a:rPr lang="sk-SK" b="0" dirty="0"/>
              <a:t> to </a:t>
            </a:r>
            <a:r>
              <a:rPr lang="sk-SK" b="0" dirty="0" err="1"/>
              <a:t>self-evaluate</a:t>
            </a:r>
            <a:r>
              <a:rPr lang="sk-SK" b="0" dirty="0"/>
              <a:t> </a:t>
            </a:r>
            <a:r>
              <a:rPr lang="sk-SK" b="0" dirty="0" err="1"/>
              <a:t>issues</a:t>
            </a:r>
            <a:r>
              <a:rPr lang="sk-SK" b="0" dirty="0"/>
              <a:t> in </a:t>
            </a:r>
            <a:r>
              <a:rPr lang="sk-SK" b="0" dirty="0" err="1"/>
              <a:t>their</a:t>
            </a:r>
            <a:r>
              <a:rPr lang="sk-SK" b="0" dirty="0"/>
              <a:t> </a:t>
            </a:r>
            <a:r>
              <a:rPr lang="sk-SK" b="0" dirty="0" err="1"/>
              <a:t>personal</a:t>
            </a:r>
            <a:r>
              <a:rPr lang="sk-SK" b="0" dirty="0"/>
              <a:t> </a:t>
            </a:r>
            <a:r>
              <a:rPr lang="sk-SK" b="0" dirty="0" err="1"/>
              <a:t>efficiency</a:t>
            </a:r>
            <a:r>
              <a:rPr lang="sk-SK" b="0" dirty="0"/>
              <a:t>. </a:t>
            </a:r>
            <a:r>
              <a:rPr lang="sk-SK" b="0" dirty="0" err="1"/>
              <a:t>Use</a:t>
            </a:r>
            <a:r>
              <a:rPr lang="sk-SK" b="0" dirty="0"/>
              <a:t> slido.com or </a:t>
            </a:r>
            <a:r>
              <a:rPr lang="sk-SK" b="0" dirty="0" err="1"/>
              <a:t>other</a:t>
            </a:r>
            <a:r>
              <a:rPr lang="sk-SK" b="0" dirty="0"/>
              <a:t> </a:t>
            </a:r>
            <a:r>
              <a:rPr lang="sk-SK" b="0" dirty="0" err="1"/>
              <a:t>tool</a:t>
            </a:r>
            <a:r>
              <a:rPr lang="sk-SK" b="0" dirty="0"/>
              <a:t> and </a:t>
            </a:r>
            <a:r>
              <a:rPr lang="sk-SK" b="0" dirty="0" err="1"/>
              <a:t>ask</a:t>
            </a:r>
            <a:r>
              <a:rPr lang="sk-SK" b="0" dirty="0"/>
              <a:t> </a:t>
            </a:r>
            <a:r>
              <a:rPr lang="sk-SK" b="0" dirty="0" err="1"/>
              <a:t>students</a:t>
            </a:r>
            <a:r>
              <a:rPr lang="sk-SK" b="0" dirty="0"/>
              <a:t> to </a:t>
            </a:r>
            <a:r>
              <a:rPr lang="sk-SK" b="0" dirty="0" err="1"/>
              <a:t>express</a:t>
            </a:r>
            <a:r>
              <a:rPr lang="sk-SK" b="0" dirty="0"/>
              <a:t> </a:t>
            </a:r>
            <a:r>
              <a:rPr lang="sk-SK" b="0" dirty="0" err="1"/>
              <a:t>their</a:t>
            </a:r>
            <a:r>
              <a:rPr lang="sk-SK" b="0" dirty="0"/>
              <a:t> </a:t>
            </a:r>
            <a:r>
              <a:rPr lang="sk-SK" b="0" dirty="0" err="1"/>
              <a:t>agreemenn</a:t>
            </a:r>
            <a:r>
              <a:rPr lang="sk-SK" b="0" dirty="0"/>
              <a:t> </a:t>
            </a:r>
            <a:r>
              <a:rPr lang="sk-SK" b="0" dirty="0" err="1"/>
              <a:t>with</a:t>
            </a:r>
            <a:r>
              <a:rPr lang="sk-SK" b="0" dirty="0"/>
              <a:t> </a:t>
            </a:r>
            <a:r>
              <a:rPr lang="sk-SK" b="0" dirty="0" err="1"/>
              <a:t>the</a:t>
            </a:r>
            <a:r>
              <a:rPr lang="sk-SK" b="0" dirty="0"/>
              <a:t> </a:t>
            </a:r>
            <a:r>
              <a:rPr lang="sk-SK" b="0" dirty="0" err="1"/>
              <a:t>following</a:t>
            </a:r>
            <a:r>
              <a:rPr lang="sk-SK" b="0" dirty="0"/>
              <a:t> </a:t>
            </a:r>
            <a:r>
              <a:rPr lang="sk-SK" b="0" dirty="0" err="1"/>
              <a:t>topics</a:t>
            </a:r>
            <a:r>
              <a:rPr lang="sk-SK" b="0" dirty="0"/>
              <a:t>:</a:t>
            </a:r>
          </a:p>
          <a:p>
            <a:pPr marL="171450" indent="-171450">
              <a:buFont typeface="Arial" panose="020B0604020202020204" pitchFamily="34" charset="0"/>
              <a:buChar char="•"/>
            </a:pPr>
            <a:r>
              <a:rPr lang="en-US" b="0" dirty="0"/>
              <a:t> I leave things to the last minute.</a:t>
            </a:r>
            <a:endParaRPr lang="sk-SK" b="0" dirty="0"/>
          </a:p>
          <a:p>
            <a:pPr marL="171450" indent="-171450">
              <a:buFont typeface="Arial" panose="020B0604020202020204" pitchFamily="34" charset="0"/>
              <a:buChar char="•"/>
            </a:pPr>
            <a:r>
              <a:rPr lang="en-US" b="0" dirty="0"/>
              <a:t>I work on the highest priority tasks throughout the day.</a:t>
            </a:r>
            <a:endParaRPr lang="sk-SK" b="0" dirty="0"/>
          </a:p>
          <a:p>
            <a:pPr marL="171450" indent="-171450">
              <a:buFont typeface="Arial" panose="020B0604020202020204" pitchFamily="34" charset="0"/>
              <a:buChar char="•"/>
            </a:pPr>
            <a:r>
              <a:rPr lang="en-US" b="0" dirty="0"/>
              <a:t>On a weekly basis I set aside time for planning the following week.</a:t>
            </a:r>
            <a:endParaRPr lang="sk-SK" b="0" dirty="0"/>
          </a:p>
          <a:p>
            <a:pPr marL="171450" indent="-171450">
              <a:buFont typeface="Arial" panose="020B0604020202020204" pitchFamily="34" charset="0"/>
              <a:buChar char="•"/>
            </a:pPr>
            <a:r>
              <a:rPr lang="sk-SK" b="0" dirty="0"/>
              <a:t>I </a:t>
            </a:r>
            <a:r>
              <a:rPr lang="sk-SK" b="0" dirty="0" err="1"/>
              <a:t>attend</a:t>
            </a:r>
            <a:r>
              <a:rPr lang="sk-SK" b="0" dirty="0"/>
              <a:t> </a:t>
            </a:r>
            <a:r>
              <a:rPr lang="sk-SK" b="0" dirty="0" err="1"/>
              <a:t>unproductive</a:t>
            </a:r>
            <a:r>
              <a:rPr lang="sk-SK" b="0" dirty="0"/>
              <a:t> </a:t>
            </a:r>
            <a:r>
              <a:rPr lang="sk-SK" b="0" dirty="0" err="1"/>
              <a:t>meetings</a:t>
            </a:r>
            <a:r>
              <a:rPr lang="sk-SK" b="0" dirty="0"/>
              <a:t>.</a:t>
            </a:r>
          </a:p>
          <a:p>
            <a:pPr marL="171450" indent="-171450">
              <a:buFont typeface="Arial" panose="020B0604020202020204" pitchFamily="34" charset="0"/>
              <a:buChar char="•"/>
            </a:pPr>
            <a:r>
              <a:rPr lang="en-US" b="0" dirty="0"/>
              <a:t>I leave space in my schedule to deal with the unexpected.</a:t>
            </a:r>
            <a:endParaRPr lang="sk-SK" b="0" dirty="0"/>
          </a:p>
          <a:p>
            <a:pPr marL="171450" indent="-171450">
              <a:buFont typeface="Arial" panose="020B0604020202020204" pitchFamily="34" charset="0"/>
              <a:buChar char="•"/>
            </a:pPr>
            <a:r>
              <a:rPr lang="en-US" b="0" dirty="0"/>
              <a:t>I use goal setting to determine my most important activities.</a:t>
            </a:r>
            <a:endParaRPr lang="sk-SK" b="0" dirty="0"/>
          </a:p>
          <a:p>
            <a:pPr marL="171450" indent="-171450">
              <a:buFont typeface="Arial" panose="020B0604020202020204" pitchFamily="34" charset="0"/>
              <a:buChar char="•"/>
            </a:pPr>
            <a:r>
              <a:rPr lang="en-US" b="0" dirty="0"/>
              <a:t>I put off tasks that are difficult or I don't like.</a:t>
            </a:r>
            <a:endParaRPr lang="sk-SK" b="0" dirty="0"/>
          </a:p>
          <a:p>
            <a:pPr marL="171450" indent="-171450">
              <a:buFont typeface="Arial" panose="020B0604020202020204" pitchFamily="34" charset="0"/>
              <a:buChar char="•"/>
            </a:pPr>
            <a:r>
              <a:rPr lang="en-US" b="0" dirty="0"/>
              <a:t>I routinely protect time in advance for the most important things.</a:t>
            </a:r>
            <a:endParaRPr lang="sk-SK" b="0" dirty="0"/>
          </a:p>
          <a:p>
            <a:pPr marL="171450" indent="-171450">
              <a:buFont typeface="Arial" panose="020B0604020202020204" pitchFamily="34" charset="0"/>
              <a:buChar char="•"/>
            </a:pPr>
            <a:r>
              <a:rPr lang="en-US" b="0" dirty="0"/>
              <a:t>I feel that email overtakes my day.</a:t>
            </a:r>
            <a:endParaRPr lang="sk-SK" b="0" dirty="0"/>
          </a:p>
          <a:p>
            <a:pPr marL="171450" indent="-171450">
              <a:buFont typeface="Arial" panose="020B0604020202020204" pitchFamily="34" charset="0"/>
              <a:buChar char="•"/>
            </a:pPr>
            <a:r>
              <a:rPr lang="en-US" b="0" dirty="0"/>
              <a:t>I feel stressed and overcommitted because of all the things I need to do.</a:t>
            </a:r>
            <a:endParaRPr lang="sk-SK" b="0" dirty="0"/>
          </a:p>
          <a:p>
            <a:pPr marL="171450" indent="-171450">
              <a:buFont typeface="Arial" panose="020B0604020202020204" pitchFamily="34" charset="0"/>
              <a:buChar char="•"/>
            </a:pPr>
            <a:r>
              <a:rPr lang="sk-SK" b="0" dirty="0"/>
              <a:t>I </a:t>
            </a:r>
            <a:r>
              <a:rPr lang="sk-SK" b="0" dirty="0" err="1"/>
              <a:t>often</a:t>
            </a:r>
            <a:r>
              <a:rPr lang="sk-SK" b="0" dirty="0"/>
              <a:t> </a:t>
            </a:r>
            <a:r>
              <a:rPr lang="sk-SK" b="0" dirty="0" err="1"/>
              <a:t>procrastinate</a:t>
            </a:r>
            <a:r>
              <a:rPr lang="sk-SK" b="0" dirty="0"/>
              <a:t>. </a:t>
            </a:r>
          </a:p>
          <a:p>
            <a:pPr marL="171450" indent="-171450">
              <a:buFont typeface="Arial" panose="020B0604020202020204" pitchFamily="34" charset="0"/>
              <a:buChar char="•"/>
            </a:pPr>
            <a:r>
              <a:rPr lang="en-US" b="0" dirty="0"/>
              <a:t>Interruptions (email, </a:t>
            </a:r>
            <a:r>
              <a:rPr lang="en-US" b="0" dirty="0" err="1"/>
              <a:t>facebook</a:t>
            </a:r>
            <a:r>
              <a:rPr lang="en-US" b="0" dirty="0"/>
              <a:t>, visitors or telephone calls) continually disrupt my work day.</a:t>
            </a:r>
            <a:endParaRPr lang="sk-SK" b="0" dirty="0"/>
          </a:p>
          <a:p>
            <a:pPr marL="171450" indent="-171450">
              <a:buFont typeface="Arial" panose="020B0604020202020204" pitchFamily="34" charset="0"/>
              <a:buChar char="•"/>
            </a:pPr>
            <a:endParaRPr lang="sk-SK" b="0"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a:t>
            </a:fld>
            <a:endParaRPr lang="en-GB"/>
          </a:p>
        </p:txBody>
      </p:sp>
    </p:spTree>
    <p:extLst>
      <p:ext uri="{BB962C8B-B14F-4D97-AF65-F5344CB8AC3E}">
        <p14:creationId xmlns:p14="http://schemas.microsoft.com/office/powerpoint/2010/main" val="792541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i="0" dirty="0" err="1"/>
              <a:t>Instructor</a:t>
            </a:r>
            <a:r>
              <a:rPr lang="sk-SK" b="1" i="0" dirty="0"/>
              <a:t> notes</a:t>
            </a:r>
          </a:p>
          <a:p>
            <a:endParaRPr lang="sk-SK" b="1" i="0" dirty="0"/>
          </a:p>
          <a:p>
            <a:r>
              <a:rPr lang="en-US" b="0" dirty="0"/>
              <a:t>1. HR Strategy sets the direction</a:t>
            </a:r>
          </a:p>
          <a:p>
            <a:r>
              <a:rPr lang="en-US" b="0" dirty="0"/>
              <a:t>2. HR Policies translate strategy into rules and frameworks</a:t>
            </a:r>
          </a:p>
          <a:p>
            <a:r>
              <a:rPr lang="en-US" b="0" dirty="0"/>
              <a:t>3. HR Activities put policies into practice</a:t>
            </a:r>
          </a:p>
          <a:p>
            <a:r>
              <a:rPr lang="en-US" b="0" dirty="0"/>
              <a:t>4. All three must reinforce one another</a:t>
            </a:r>
          </a:p>
          <a:p>
            <a:r>
              <a:rPr lang="en-US" b="0" dirty="0"/>
              <a:t>5. Alignment prevents contradictions and confusion</a:t>
            </a:r>
          </a:p>
          <a:p>
            <a:r>
              <a:rPr lang="en-US" b="0" dirty="0"/>
              <a:t>6. Alignment increases </a:t>
            </a:r>
            <a:r>
              <a:rPr lang="en-US" b="0" dirty="0" err="1"/>
              <a:t>organisational</a:t>
            </a:r>
            <a:r>
              <a:rPr lang="en-US" b="0" dirty="0"/>
              <a:t> effectiveness</a:t>
            </a:r>
          </a:p>
          <a:p>
            <a:endParaRPr lang="sk-SK" b="1" i="0"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31</a:t>
            </a:fld>
            <a:endParaRPr lang="en-GB"/>
          </a:p>
        </p:txBody>
      </p:sp>
    </p:spTree>
    <p:extLst>
      <p:ext uri="{BB962C8B-B14F-4D97-AF65-F5344CB8AC3E}">
        <p14:creationId xmlns:p14="http://schemas.microsoft.com/office/powerpoint/2010/main" val="12002808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how generational diversity influences values and work expectations:</a:t>
            </a:r>
          </a:p>
          <a:p>
            <a:pPr lvl="1"/>
            <a:r>
              <a:rPr lang="en-US" dirty="0"/>
              <a:t>Baby boomers: loyalty, stability</a:t>
            </a:r>
          </a:p>
          <a:p>
            <a:pPr lvl="1"/>
            <a:r>
              <a:rPr lang="en-US" dirty="0"/>
              <a:t>Gen X: autonomy, balance</a:t>
            </a:r>
          </a:p>
          <a:p>
            <a:pPr lvl="1"/>
            <a:r>
              <a:rPr lang="en-US" dirty="0"/>
              <a:t>Gen Y/Millennials: purpose, flexibility</a:t>
            </a:r>
          </a:p>
          <a:p>
            <a:pPr lvl="1"/>
            <a:r>
              <a:rPr lang="en-US" dirty="0"/>
              <a:t>Gen Z: individuality, technology fluency</a:t>
            </a:r>
          </a:p>
          <a:p>
            <a:r>
              <a:rPr lang="en-US" dirty="0"/>
              <a:t>Discuss societal trends:</a:t>
            </a:r>
          </a:p>
          <a:p>
            <a:pPr lvl="1"/>
            <a:r>
              <a:rPr lang="en-US" dirty="0"/>
              <a:t>declining centrality of work</a:t>
            </a:r>
          </a:p>
          <a:p>
            <a:pPr lvl="1"/>
            <a:r>
              <a:rPr lang="en-US" dirty="0"/>
              <a:t>increased focus on equality and mental health</a:t>
            </a:r>
          </a:p>
          <a:p>
            <a:pPr lvl="1"/>
            <a:r>
              <a:rPr lang="en-US" dirty="0"/>
              <a:t>weakened traditional authority structures</a:t>
            </a:r>
          </a:p>
          <a:p>
            <a:pPr lvl="1"/>
            <a:r>
              <a:rPr lang="en-US" dirty="0"/>
              <a:t>rising stress despite technological progress</a:t>
            </a:r>
          </a:p>
          <a:p>
            <a:r>
              <a:rPr lang="en-US" dirty="0"/>
              <a:t>Highlight that HR must adapt to this fragmented landscape.</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32</a:t>
            </a:fld>
            <a:endParaRPr lang="en-GB"/>
          </a:p>
        </p:txBody>
      </p:sp>
    </p:spTree>
    <p:extLst>
      <p:ext uri="{BB962C8B-B14F-4D97-AF65-F5344CB8AC3E}">
        <p14:creationId xmlns:p14="http://schemas.microsoft.com/office/powerpoint/2010/main" val="33345376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Discuss global competition and its pressure for efficiency and innovation.</a:t>
            </a:r>
          </a:p>
          <a:p>
            <a:r>
              <a:rPr lang="en-US" dirty="0"/>
              <a:t>Explain demographic challenges: shrinking workforce, ageing population → talent shortage.</a:t>
            </a:r>
          </a:p>
          <a:p>
            <a:r>
              <a:rPr lang="en-US" dirty="0"/>
              <a:t>Highlight the shift toward knowledge work: abstraction, information processing, cross-functional collaboration.</a:t>
            </a:r>
          </a:p>
          <a:p>
            <a:r>
              <a:rPr lang="en-US" dirty="0"/>
              <a:t>Emphasize that continuous learning is essential—static skills quickly become obsolete.</a:t>
            </a:r>
          </a:p>
          <a:p>
            <a:r>
              <a:rPr lang="en-US" dirty="0"/>
              <a:t>Present project-based work as the new normal.</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33</a:t>
            </a:fld>
            <a:endParaRPr lang="en-GB"/>
          </a:p>
        </p:txBody>
      </p:sp>
    </p:spTree>
    <p:extLst>
      <p:ext uri="{BB962C8B-B14F-4D97-AF65-F5344CB8AC3E}">
        <p14:creationId xmlns:p14="http://schemas.microsoft.com/office/powerpoint/2010/main" val="2231381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dirty="0" err="1"/>
              <a:t>Contrast</a:t>
            </a:r>
            <a:r>
              <a:rPr lang="sk-SK" dirty="0"/>
              <a:t> </a:t>
            </a:r>
            <a:r>
              <a:rPr lang="sk-SK" dirty="0" err="1"/>
              <a:t>old</a:t>
            </a:r>
            <a:r>
              <a:rPr lang="sk-SK" dirty="0"/>
              <a:t> </a:t>
            </a:r>
            <a:r>
              <a:rPr lang="sk-SK" dirty="0" err="1"/>
              <a:t>vs</a:t>
            </a:r>
            <a:r>
              <a:rPr lang="sk-SK" dirty="0"/>
              <a:t>. new management </a:t>
            </a:r>
            <a:r>
              <a:rPr lang="sk-SK" dirty="0" err="1"/>
              <a:t>logic</a:t>
            </a:r>
            <a:r>
              <a:rPr lang="sk-SK" dirty="0"/>
              <a:t>:</a:t>
            </a:r>
          </a:p>
          <a:p>
            <a:pPr lvl="1"/>
            <a:r>
              <a:rPr lang="sk-SK" dirty="0" err="1"/>
              <a:t>obedience</a:t>
            </a:r>
            <a:r>
              <a:rPr lang="sk-SK" dirty="0"/>
              <a:t> → </a:t>
            </a:r>
            <a:r>
              <a:rPr lang="sk-SK" dirty="0" err="1"/>
              <a:t>responsibility</a:t>
            </a:r>
            <a:endParaRPr lang="sk-SK" dirty="0"/>
          </a:p>
          <a:p>
            <a:pPr lvl="1"/>
            <a:r>
              <a:rPr lang="sk-SK" dirty="0" err="1"/>
              <a:t>silence</a:t>
            </a:r>
            <a:r>
              <a:rPr lang="sk-SK" dirty="0"/>
              <a:t> → </a:t>
            </a:r>
            <a:r>
              <a:rPr lang="sk-SK" dirty="0" err="1"/>
              <a:t>open</a:t>
            </a:r>
            <a:r>
              <a:rPr lang="sk-SK" dirty="0"/>
              <a:t> </a:t>
            </a:r>
            <a:r>
              <a:rPr lang="sk-SK" dirty="0" err="1"/>
              <a:t>communication</a:t>
            </a:r>
            <a:endParaRPr lang="sk-SK" dirty="0"/>
          </a:p>
          <a:p>
            <a:pPr lvl="1"/>
            <a:r>
              <a:rPr lang="sk-SK" dirty="0" err="1"/>
              <a:t>routine</a:t>
            </a:r>
            <a:r>
              <a:rPr lang="sk-SK" dirty="0"/>
              <a:t> </a:t>
            </a:r>
            <a:r>
              <a:rPr lang="sk-SK" dirty="0" err="1"/>
              <a:t>execution</a:t>
            </a:r>
            <a:r>
              <a:rPr lang="sk-SK" dirty="0"/>
              <a:t> → </a:t>
            </a:r>
            <a:r>
              <a:rPr lang="sk-SK" dirty="0" err="1"/>
              <a:t>initiative</a:t>
            </a:r>
            <a:r>
              <a:rPr lang="sk-SK" dirty="0"/>
              <a:t>, </a:t>
            </a:r>
            <a:r>
              <a:rPr lang="sk-SK" dirty="0" err="1"/>
              <a:t>innovation</a:t>
            </a:r>
            <a:endParaRPr lang="sk-SK" dirty="0"/>
          </a:p>
          <a:p>
            <a:pPr lvl="1"/>
            <a:r>
              <a:rPr lang="sk-SK" dirty="0" err="1"/>
              <a:t>hierarchy</a:t>
            </a:r>
            <a:r>
              <a:rPr lang="sk-SK" dirty="0"/>
              <a:t> → </a:t>
            </a:r>
            <a:r>
              <a:rPr lang="sk-SK" dirty="0" err="1"/>
              <a:t>co-creation</a:t>
            </a:r>
            <a:endParaRPr lang="sk-SK" dirty="0"/>
          </a:p>
          <a:p>
            <a:r>
              <a:rPr lang="sk-SK" dirty="0" err="1"/>
              <a:t>Connect</a:t>
            </a:r>
            <a:r>
              <a:rPr lang="sk-SK" dirty="0"/>
              <a:t> to </a:t>
            </a:r>
            <a:r>
              <a:rPr lang="sk-SK" dirty="0" err="1"/>
              <a:t>modern</a:t>
            </a:r>
            <a:r>
              <a:rPr lang="sk-SK" dirty="0"/>
              <a:t> </a:t>
            </a:r>
            <a:r>
              <a:rPr lang="sk-SK" dirty="0" err="1"/>
              <a:t>leadership</a:t>
            </a:r>
            <a:r>
              <a:rPr lang="sk-SK" dirty="0"/>
              <a:t>: </a:t>
            </a:r>
            <a:r>
              <a:rPr lang="sk-SK" dirty="0" err="1"/>
              <a:t>psychological</a:t>
            </a:r>
            <a:r>
              <a:rPr lang="sk-SK" dirty="0"/>
              <a:t> </a:t>
            </a:r>
            <a:r>
              <a:rPr lang="sk-SK" dirty="0" err="1"/>
              <a:t>safety</a:t>
            </a:r>
            <a:r>
              <a:rPr lang="sk-SK" dirty="0"/>
              <a:t>, </a:t>
            </a:r>
            <a:r>
              <a:rPr lang="sk-SK" dirty="0" err="1"/>
              <a:t>empowerment</a:t>
            </a:r>
            <a:r>
              <a:rPr lang="sk-SK" dirty="0"/>
              <a:t>, </a:t>
            </a:r>
            <a:r>
              <a:rPr lang="sk-SK" dirty="0" err="1"/>
              <a:t>collective</a:t>
            </a:r>
            <a:r>
              <a:rPr lang="sk-SK" dirty="0"/>
              <a:t> </a:t>
            </a:r>
            <a:r>
              <a:rPr lang="sk-SK" dirty="0" err="1"/>
              <a:t>intelligence</a:t>
            </a:r>
            <a:r>
              <a:rPr lang="sk-SK" dirty="0"/>
              <a:t>.</a:t>
            </a:r>
          </a:p>
          <a:p>
            <a:r>
              <a:rPr lang="sk-SK" dirty="0" err="1"/>
              <a:t>Stress</a:t>
            </a:r>
            <a:r>
              <a:rPr lang="sk-SK" dirty="0"/>
              <a:t> </a:t>
            </a:r>
            <a:r>
              <a:rPr lang="sk-SK" dirty="0" err="1"/>
              <a:t>that</a:t>
            </a:r>
            <a:r>
              <a:rPr lang="sk-SK" dirty="0"/>
              <a:t> </a:t>
            </a:r>
            <a:r>
              <a:rPr lang="sk-SK" dirty="0" err="1"/>
              <a:t>employees</a:t>
            </a:r>
            <a:r>
              <a:rPr lang="sk-SK" dirty="0"/>
              <a:t> </a:t>
            </a:r>
            <a:r>
              <a:rPr lang="sk-SK" dirty="0" err="1"/>
              <a:t>expect</a:t>
            </a:r>
            <a:r>
              <a:rPr lang="sk-SK" dirty="0"/>
              <a:t> </a:t>
            </a:r>
            <a:r>
              <a:rPr lang="sk-SK" dirty="0" err="1"/>
              <a:t>involvement</a:t>
            </a:r>
            <a:r>
              <a:rPr lang="sk-SK" dirty="0"/>
              <a:t>, </a:t>
            </a:r>
            <a:r>
              <a:rPr lang="sk-SK" dirty="0" err="1"/>
              <a:t>not</a:t>
            </a:r>
            <a:r>
              <a:rPr lang="sk-SK" dirty="0"/>
              <a:t> </a:t>
            </a:r>
            <a:r>
              <a:rPr lang="sk-SK" dirty="0" err="1"/>
              <a:t>commands</a:t>
            </a:r>
            <a:r>
              <a:rPr lang="sk-SK" dirty="0"/>
              <a:t>.</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34</a:t>
            </a:fld>
            <a:endParaRPr lang="en-GB"/>
          </a:p>
        </p:txBody>
      </p:sp>
    </p:spTree>
    <p:extLst>
      <p:ext uri="{BB962C8B-B14F-4D97-AF65-F5344CB8AC3E}">
        <p14:creationId xmlns:p14="http://schemas.microsoft.com/office/powerpoint/2010/main" val="1669322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Introduce Burkeman’s philosophy: </a:t>
            </a:r>
            <a:r>
              <a:rPr lang="en-US" b="1" dirty="0"/>
              <a:t>We cannot do everything — so we must choose wisely.</a:t>
            </a:r>
            <a:endParaRPr lang="en-US" dirty="0"/>
          </a:p>
          <a:p>
            <a:r>
              <a:rPr lang="en-US" dirty="0"/>
              <a:t>Explain the dangers of an “open” to-do list: it expands infinitely.</a:t>
            </a:r>
          </a:p>
          <a:p>
            <a:r>
              <a:rPr lang="en-US" dirty="0"/>
              <a:t>Advocate for a “closed” list: a few commitments, executed fully.</a:t>
            </a:r>
          </a:p>
          <a:p>
            <a:r>
              <a:rPr lang="en-US" dirty="0"/>
              <a:t>This reduces anxiety and increases focus.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36</a:t>
            </a:fld>
            <a:endParaRPr lang="en-GB"/>
          </a:p>
        </p:txBody>
      </p:sp>
    </p:spTree>
    <p:extLst>
      <p:ext uri="{BB962C8B-B14F-4D97-AF65-F5344CB8AC3E}">
        <p14:creationId xmlns:p14="http://schemas.microsoft.com/office/powerpoint/2010/main" val="1566020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that multitasking is a myth — people switch tasks rapidly, losing time and quality.</a:t>
            </a:r>
          </a:p>
          <a:p>
            <a:r>
              <a:rPr lang="en-US" dirty="0"/>
              <a:t>Promote handling one major project at a time where possible.</a:t>
            </a:r>
          </a:p>
          <a:p>
            <a:r>
              <a:rPr lang="en-US" dirty="0"/>
              <a:t>Share neuroscience findings: switching costs, reduced working memory, more errors.</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37</a:t>
            </a:fld>
            <a:endParaRPr lang="en-GB"/>
          </a:p>
        </p:txBody>
      </p:sp>
    </p:spTree>
    <p:extLst>
      <p:ext uri="{BB962C8B-B14F-4D97-AF65-F5344CB8AC3E}">
        <p14:creationId xmlns:p14="http://schemas.microsoft.com/office/powerpoint/2010/main" val="20478159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Introduce </a:t>
            </a:r>
            <a:r>
              <a:rPr lang="sk-SK" dirty="0" err="1"/>
              <a:t>the</a:t>
            </a:r>
            <a:r>
              <a:rPr lang="sk-SK" dirty="0"/>
              <a:t> </a:t>
            </a:r>
            <a:r>
              <a:rPr lang="en-US" dirty="0"/>
              <a:t>concept:</a:t>
            </a:r>
            <a:br>
              <a:rPr lang="en-US" dirty="0"/>
            </a:br>
            <a:r>
              <a:rPr lang="en-US" i="1" dirty="0"/>
              <a:t>Some areas of life will get less attention—choose them deliberately.</a:t>
            </a:r>
            <a:endParaRPr lang="en-US" dirty="0"/>
          </a:p>
          <a:p>
            <a:r>
              <a:rPr lang="en-US" dirty="0"/>
              <a:t>Examples:</a:t>
            </a:r>
          </a:p>
          <a:p>
            <a:pPr lvl="1"/>
            <a:r>
              <a:rPr lang="en-US" dirty="0"/>
              <a:t>During a major work project, housework standards may drop.</a:t>
            </a:r>
          </a:p>
          <a:p>
            <a:pPr lvl="1"/>
            <a:r>
              <a:rPr lang="en-US" dirty="0"/>
              <a:t>During family priorities, work ambitions might pause.</a:t>
            </a:r>
          </a:p>
          <a:p>
            <a:r>
              <a:rPr lang="en-US" dirty="0"/>
              <a:t>This prevents guilt and supports strategic focus.</a:t>
            </a:r>
          </a:p>
          <a:p>
            <a:r>
              <a:rPr lang="en-US" dirty="0"/>
              <a:t>Emphasize that intentional neglect is not incompetence—it’s </a:t>
            </a:r>
            <a:r>
              <a:rPr lang="en-US" dirty="0" err="1"/>
              <a:t>prioritisation</a:t>
            </a:r>
            <a:r>
              <a:rPr lang="en-US" dirty="0"/>
              <a:t>.</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38</a:t>
            </a:fld>
            <a:endParaRPr lang="en-GB"/>
          </a:p>
        </p:txBody>
      </p:sp>
    </p:spTree>
    <p:extLst>
      <p:ext uri="{BB962C8B-B14F-4D97-AF65-F5344CB8AC3E}">
        <p14:creationId xmlns:p14="http://schemas.microsoft.com/office/powerpoint/2010/main" val="2444669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negativity bias: our brains ignore progress and fixate on unfinished tasks.</a:t>
            </a:r>
          </a:p>
          <a:p>
            <a:r>
              <a:rPr lang="en-US" dirty="0"/>
              <a:t>A “done” list trains the brain to </a:t>
            </a:r>
            <a:r>
              <a:rPr lang="en-US" dirty="0" err="1"/>
              <a:t>recognise</a:t>
            </a:r>
            <a:r>
              <a:rPr lang="en-US" dirty="0"/>
              <a:t> achievement.</a:t>
            </a:r>
          </a:p>
          <a:p>
            <a:r>
              <a:rPr lang="en-US" dirty="0"/>
              <a:t>Increases motivation and perceived competence.</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39</a:t>
            </a:fld>
            <a:endParaRPr lang="en-GB"/>
          </a:p>
        </p:txBody>
      </p:sp>
    </p:spTree>
    <p:extLst>
      <p:ext uri="{BB962C8B-B14F-4D97-AF65-F5344CB8AC3E}">
        <p14:creationId xmlns:p14="http://schemas.microsoft.com/office/powerpoint/2010/main" val="3100688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Discuss compassion fatigue: caring about too many causes leads to burnout.</a:t>
            </a:r>
          </a:p>
          <a:p>
            <a:r>
              <a:rPr lang="en-US" dirty="0"/>
              <a:t>Encourage participants to choose specific areas where they invest energy — charity, activism, community.</a:t>
            </a:r>
          </a:p>
          <a:p>
            <a:r>
              <a:rPr lang="en-US" dirty="0"/>
              <a:t>Emphasize depth over breadth.</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40</a:t>
            </a:fld>
            <a:endParaRPr lang="en-GB"/>
          </a:p>
        </p:txBody>
      </p:sp>
    </p:spTree>
    <p:extLst>
      <p:ext uri="{BB962C8B-B14F-4D97-AF65-F5344CB8AC3E}">
        <p14:creationId xmlns:p14="http://schemas.microsoft.com/office/powerpoint/2010/main" val="965839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Make the case that smartphones fragment attention.</a:t>
            </a:r>
          </a:p>
          <a:p>
            <a:r>
              <a:rPr lang="en-US" dirty="0"/>
              <a:t>Suggest alternatives:</a:t>
            </a:r>
          </a:p>
          <a:p>
            <a:pPr lvl="1"/>
            <a:r>
              <a:rPr lang="en-US" dirty="0"/>
              <a:t>alarm clock instead of phone</a:t>
            </a:r>
          </a:p>
          <a:p>
            <a:pPr lvl="1"/>
            <a:r>
              <a:rPr lang="en-US" dirty="0"/>
              <a:t>e-reader instead of multitasking device</a:t>
            </a:r>
          </a:p>
          <a:p>
            <a:pPr lvl="1"/>
            <a:r>
              <a:rPr lang="en-US" dirty="0"/>
              <a:t>grayscale mode to reduce dopamine triggers</a:t>
            </a:r>
          </a:p>
          <a:p>
            <a:r>
              <a:rPr lang="en-US" dirty="0"/>
              <a:t>Explain that environment design often beats willpower</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41</a:t>
            </a:fld>
            <a:endParaRPr lang="en-GB"/>
          </a:p>
        </p:txBody>
      </p:sp>
    </p:spTree>
    <p:extLst>
      <p:ext uri="{BB962C8B-B14F-4D97-AF65-F5344CB8AC3E}">
        <p14:creationId xmlns:p14="http://schemas.microsoft.com/office/powerpoint/2010/main" val="207259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usually causes us to delay tasks? Is it lack of clarity, fear of difficulty, perfectionism, or simply habit? What strategies have helped you overcome last-minute rush</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4</a:t>
            </a:fld>
            <a:endParaRPr lang="en-GB"/>
          </a:p>
        </p:txBody>
      </p:sp>
    </p:spTree>
    <p:extLst>
      <p:ext uri="{BB962C8B-B14F-4D97-AF65-F5344CB8AC3E}">
        <p14:creationId xmlns:p14="http://schemas.microsoft.com/office/powerpoint/2010/main" val="8472431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Introduce the idea of time as a </a:t>
            </a:r>
            <a:r>
              <a:rPr lang="en-US" i="1" dirty="0"/>
              <a:t>network good</a:t>
            </a:r>
            <a:r>
              <a:rPr lang="en-US" dirty="0"/>
              <a:t>: its value increases when coordinated with others.</a:t>
            </a:r>
          </a:p>
          <a:p>
            <a:r>
              <a:rPr lang="en-US" dirty="0"/>
              <a:t>Examples: shared work rhythms, weekly team rituals, family routines.</a:t>
            </a:r>
          </a:p>
          <a:p>
            <a:r>
              <a:rPr lang="en-US" dirty="0"/>
              <a:t>Explain that too much individual flexibility can weaken community structures and cause isolation.</a:t>
            </a:r>
          </a:p>
          <a:p>
            <a:r>
              <a:rPr lang="en-US" dirty="0"/>
              <a:t>Emphasize commitment as a </a:t>
            </a:r>
            <a:r>
              <a:rPr lang="en-US" dirty="0" err="1"/>
              <a:t>stabilising</a:t>
            </a:r>
            <a:r>
              <a:rPr lang="en-US" dirty="0"/>
              <a:t> force.</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42</a:t>
            </a:fld>
            <a:endParaRPr lang="en-GB"/>
          </a:p>
        </p:txBody>
      </p:sp>
    </p:spTree>
    <p:extLst>
      <p:ext uri="{BB962C8B-B14F-4D97-AF65-F5344CB8AC3E}">
        <p14:creationId xmlns:p14="http://schemas.microsoft.com/office/powerpoint/2010/main" val="19574706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US" b="1" dirty="0"/>
              <a:t>Instructor Notes</a:t>
            </a:r>
          </a:p>
          <a:p>
            <a:r>
              <a:rPr lang="en-US" dirty="0"/>
              <a:t>Explain that stillness is a skill — essential for creativity and emotional regulation.</a:t>
            </a:r>
          </a:p>
          <a:p>
            <a:r>
              <a:rPr lang="en-US" dirty="0"/>
              <a:t>Connect to mindfulness and contemplative traditions.</a:t>
            </a:r>
          </a:p>
          <a:p>
            <a:r>
              <a:rPr lang="en-US" dirty="0"/>
              <a:t>Share the Slovak linguistic insight (“</a:t>
            </a:r>
            <a:r>
              <a:rPr lang="en-US" dirty="0" err="1"/>
              <a:t>sústrediť</a:t>
            </a:r>
            <a:r>
              <a:rPr lang="en-US" dirty="0"/>
              <a:t>” → “to center”)</a:t>
            </a:r>
            <a:br>
              <a:rPr lang="en-US" dirty="0"/>
            </a:br>
            <a:r>
              <a:rPr lang="en-US" dirty="0"/>
              <a:t>→ you find your center when external noise quiets.</a:t>
            </a:r>
          </a:p>
          <a:p>
            <a:r>
              <a:rPr lang="en-US" dirty="0"/>
              <a:t>Encourage short “pauses” throughout the day to reset attention.</a:t>
            </a:r>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43</a:t>
            </a:fld>
            <a:endParaRPr lang="en-GB"/>
          </a:p>
        </p:txBody>
      </p:sp>
    </p:spTree>
    <p:extLst>
      <p:ext uri="{BB962C8B-B14F-4D97-AF65-F5344CB8AC3E}">
        <p14:creationId xmlns:p14="http://schemas.microsoft.com/office/powerpoint/2010/main" val="6750632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K" dirty="0"/>
          </a:p>
        </p:txBody>
      </p:sp>
      <p:sp>
        <p:nvSpPr>
          <p:cNvPr id="4" name="Slide Number Placeholder 3"/>
          <p:cNvSpPr>
            <a:spLocks noGrp="1"/>
          </p:cNvSpPr>
          <p:nvPr>
            <p:ph type="sldNum" sz="quarter" idx="5"/>
          </p:nvPr>
        </p:nvSpPr>
        <p:spPr/>
        <p:txBody>
          <a:bodyPr/>
          <a:lstStyle/>
          <a:p>
            <a:fld id="{1210326C-943B-4D68-9EC5-42F0CD5D6257}" type="slidenum">
              <a:rPr lang="en-GB" smtClean="0"/>
              <a:t>44</a:t>
            </a:fld>
            <a:endParaRPr lang="en-GB"/>
          </a:p>
        </p:txBody>
      </p:sp>
    </p:spTree>
    <p:extLst>
      <p:ext uri="{BB962C8B-B14F-4D97-AF65-F5344CB8AC3E}">
        <p14:creationId xmlns:p14="http://schemas.microsoft.com/office/powerpoint/2010/main" val="20779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does ‘priority’ actually mean in your daily work? How do you decide what deserves your attention first? What gets in the way of maintaining this focus?</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5</a:t>
            </a:fld>
            <a:endParaRPr lang="en-GB"/>
          </a:p>
        </p:txBody>
      </p:sp>
    </p:spTree>
    <p:extLst>
      <p:ext uri="{BB962C8B-B14F-4D97-AF65-F5344CB8AC3E}">
        <p14:creationId xmlns:p14="http://schemas.microsoft.com/office/powerpoint/2010/main" val="1823465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difference does weekly planning make in your productivity or stress levels? If you don’t do it, what stops you? What would be the smallest possible version of a weekly planning habit?</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6</a:t>
            </a:fld>
            <a:endParaRPr lang="en-GB"/>
          </a:p>
        </p:txBody>
      </p:sp>
    </p:spTree>
    <p:extLst>
      <p:ext uri="{BB962C8B-B14F-4D97-AF65-F5344CB8AC3E}">
        <p14:creationId xmlns:p14="http://schemas.microsoft.com/office/powerpoint/2010/main" val="332593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What makes a meeting feel unproductive? What could </a:t>
            </a:r>
            <a:r>
              <a:rPr lang="en-US" i="1" dirty="0"/>
              <a:t>you</a:t>
            </a:r>
            <a:r>
              <a:rPr lang="en-US" dirty="0"/>
              <a:t> do — even if you're not the organizer — to increase the value of a meeting? When is it appropriate to decline a meeting?</a:t>
            </a:r>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7</a:t>
            </a:fld>
            <a:endParaRPr lang="en-GB"/>
          </a:p>
        </p:txBody>
      </p:sp>
    </p:spTree>
    <p:extLst>
      <p:ext uri="{BB962C8B-B14F-4D97-AF65-F5344CB8AC3E}">
        <p14:creationId xmlns:p14="http://schemas.microsoft.com/office/powerpoint/2010/main" val="4272673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How often do unexpected tasks or issues disrupt your day? What benefits might come from intentionally scheduling buffer time? Would this make you feel more or less in control?</a:t>
            </a:r>
            <a:endParaRPr lang="sk-SK" dirty="0"/>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8</a:t>
            </a:fld>
            <a:endParaRPr lang="en-GB"/>
          </a:p>
        </p:txBody>
      </p:sp>
    </p:spTree>
    <p:extLst>
      <p:ext uri="{BB962C8B-B14F-4D97-AF65-F5344CB8AC3E}">
        <p14:creationId xmlns:p14="http://schemas.microsoft.com/office/powerpoint/2010/main" val="3318039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b="1" dirty="0" err="1"/>
              <a:t>Instructor</a:t>
            </a:r>
            <a:r>
              <a:rPr lang="sk-SK" b="1" dirty="0"/>
              <a:t> notes</a:t>
            </a:r>
          </a:p>
          <a:p>
            <a:r>
              <a:rPr lang="sk-SK" b="0" dirty="0"/>
              <a:t>Show </a:t>
            </a:r>
            <a:r>
              <a:rPr lang="sk-SK" b="0" dirty="0" err="1"/>
              <a:t>the</a:t>
            </a:r>
            <a:r>
              <a:rPr lang="sk-SK" b="0" dirty="0"/>
              <a:t> </a:t>
            </a:r>
            <a:r>
              <a:rPr lang="sk-SK" b="0" dirty="0" err="1"/>
              <a:t>results</a:t>
            </a:r>
            <a:r>
              <a:rPr lang="sk-SK" b="0" dirty="0"/>
              <a:t> of </a:t>
            </a:r>
            <a:r>
              <a:rPr lang="sk-SK" b="0" dirty="0" err="1"/>
              <a:t>the</a:t>
            </a:r>
            <a:r>
              <a:rPr lang="sk-SK" b="0" dirty="0"/>
              <a:t> </a:t>
            </a:r>
            <a:r>
              <a:rPr lang="sk-SK" b="0" dirty="0" err="1"/>
              <a:t>survey</a:t>
            </a:r>
            <a:r>
              <a:rPr lang="sk-SK" b="0" dirty="0"/>
              <a:t> (in </a:t>
            </a:r>
            <a:r>
              <a:rPr lang="sk-SK" b="0" dirty="0" err="1"/>
              <a:t>the</a:t>
            </a:r>
            <a:r>
              <a:rPr lang="sk-SK" b="0" dirty="0"/>
              <a:t> slide, </a:t>
            </a:r>
            <a:r>
              <a:rPr lang="sk-SK" b="0" dirty="0" err="1"/>
              <a:t>there</a:t>
            </a:r>
            <a:r>
              <a:rPr lang="sk-SK" b="0" dirty="0"/>
              <a:t> are </a:t>
            </a:r>
            <a:r>
              <a:rPr lang="sk-SK" b="0" dirty="0" err="1"/>
              <a:t>results</a:t>
            </a:r>
            <a:r>
              <a:rPr lang="sk-SK" b="0" dirty="0"/>
              <a:t> of </a:t>
            </a:r>
            <a:r>
              <a:rPr lang="sk-SK" b="0" dirty="0" err="1"/>
              <a:t>third</a:t>
            </a:r>
            <a:r>
              <a:rPr lang="sk-SK" b="0" dirty="0"/>
              <a:t> </a:t>
            </a:r>
            <a:r>
              <a:rPr lang="sk-SK" b="0" dirty="0" err="1"/>
              <a:t>Citeuropass</a:t>
            </a:r>
            <a:r>
              <a:rPr lang="sk-SK" b="0" dirty="0"/>
              <a:t> </a:t>
            </a:r>
            <a:r>
              <a:rPr lang="sk-SK" b="0" dirty="0" err="1"/>
              <a:t>wave</a:t>
            </a:r>
            <a:r>
              <a:rPr lang="sk-SK" b="0" dirty="0"/>
              <a:t>)</a:t>
            </a:r>
          </a:p>
          <a:p>
            <a:endParaRPr lang="sk-SK" dirty="0"/>
          </a:p>
          <a:p>
            <a:r>
              <a:rPr lang="sk-SK" dirty="0" err="1"/>
              <a:t>Prompts</a:t>
            </a:r>
            <a:r>
              <a:rPr lang="sk-SK" dirty="0"/>
              <a:t> </a:t>
            </a:r>
            <a:r>
              <a:rPr lang="sk-SK" dirty="0" err="1"/>
              <a:t>for</a:t>
            </a:r>
            <a:r>
              <a:rPr lang="sk-SK" dirty="0"/>
              <a:t> </a:t>
            </a:r>
            <a:r>
              <a:rPr lang="sk-SK" dirty="0" err="1"/>
              <a:t>discussion</a:t>
            </a:r>
            <a:r>
              <a:rPr lang="sk-SK" dirty="0"/>
              <a:t>:</a:t>
            </a:r>
          </a:p>
          <a:p>
            <a:r>
              <a:rPr lang="en-US" dirty="0"/>
              <a:t>How clear are your goals right now? How do they influence your day-to-day decisions? What happens when your tasks don’t seem aligned with your goals?</a:t>
            </a:r>
            <a:endParaRPr lang="sk-SK" dirty="0"/>
          </a:p>
          <a:p>
            <a:endParaRPr lang="sk-SK" dirty="0"/>
          </a:p>
        </p:txBody>
      </p:sp>
      <p:sp>
        <p:nvSpPr>
          <p:cNvPr id="4" name="Zástupný objekt pre číslo snímky 3"/>
          <p:cNvSpPr>
            <a:spLocks noGrp="1"/>
          </p:cNvSpPr>
          <p:nvPr>
            <p:ph type="sldNum" sz="quarter" idx="5"/>
          </p:nvPr>
        </p:nvSpPr>
        <p:spPr/>
        <p:txBody>
          <a:bodyPr/>
          <a:lstStyle/>
          <a:p>
            <a:fld id="{1210326C-943B-4D68-9EC5-42F0CD5D6257}" type="slidenum">
              <a:rPr lang="en-GB" smtClean="0"/>
              <a:t>9</a:t>
            </a:fld>
            <a:endParaRPr lang="en-GB"/>
          </a:p>
        </p:txBody>
      </p:sp>
    </p:spTree>
    <p:extLst>
      <p:ext uri="{BB962C8B-B14F-4D97-AF65-F5344CB8AC3E}">
        <p14:creationId xmlns:p14="http://schemas.microsoft.com/office/powerpoint/2010/main" val="184727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endParaRPr lang="en-GB"/>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podnadpisov</a:t>
            </a:r>
            <a:endParaRPr lang="en-GB"/>
          </a:p>
        </p:txBody>
      </p:sp>
      <p:sp>
        <p:nvSpPr>
          <p:cNvPr id="4" name="Zástupný objekt pre dátum 3"/>
          <p:cNvSpPr>
            <a:spLocks noGrp="1"/>
          </p:cNvSpPr>
          <p:nvPr>
            <p:ph type="dt" sz="half" idx="10"/>
          </p:nvPr>
        </p:nvSpPr>
        <p:spPr/>
        <p:txBody>
          <a:bodyPr/>
          <a:lstStyle/>
          <a:p>
            <a:fld id="{076DE621-6131-47DA-ABA0-F9EC505A446D}" type="datetimeFigureOut">
              <a:rPr lang="en-GB" smtClean="0"/>
              <a:t>01/12/2025</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166414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GB"/>
          </a:p>
        </p:txBody>
      </p:sp>
      <p:sp>
        <p:nvSpPr>
          <p:cNvPr id="3" name="Zástupný objekt pre zvislý text 2"/>
          <p:cNvSpPr>
            <a:spLocks noGrp="1"/>
          </p:cNvSpPr>
          <p:nvPr>
            <p:ph type="body" orient="vert" idx="1"/>
          </p:nvPr>
        </p:nvSpPr>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076DE621-6131-47DA-ABA0-F9EC505A446D}" type="datetimeFigureOut">
              <a:rPr lang="en-GB" smtClean="0"/>
              <a:t>01/12/2025</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2414040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endParaRPr lang="en-GB"/>
          </a:p>
        </p:txBody>
      </p:sp>
      <p:sp>
        <p:nvSpPr>
          <p:cNvPr id="3" name="Zástupný objekt pre zvislý text 2"/>
          <p:cNvSpPr>
            <a:spLocks noGrp="1"/>
          </p:cNvSpPr>
          <p:nvPr>
            <p:ph type="body" orient="vert" idx="1"/>
          </p:nvPr>
        </p:nvSpPr>
        <p:spPr>
          <a:xfrm>
            <a:off x="838200" y="365125"/>
            <a:ext cx="7734300" cy="5811838"/>
          </a:xfrm>
        </p:spPr>
        <p:txBody>
          <a:bodyPr vert="eaVert"/>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076DE621-6131-47DA-ABA0-F9EC505A446D}" type="datetimeFigureOut">
              <a:rPr lang="en-GB" smtClean="0"/>
              <a:t>01/12/2025</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324795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GB"/>
          </a:p>
        </p:txBody>
      </p:sp>
      <p:sp>
        <p:nvSpPr>
          <p:cNvPr id="3" name="Zástupný objekt pre obsah 2"/>
          <p:cNvSpPr>
            <a:spLocks noGrp="1"/>
          </p:cNvSpPr>
          <p:nvPr>
            <p:ph idx="1"/>
          </p:nvPr>
        </p:nvSpPr>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10"/>
          </p:nvPr>
        </p:nvSpPr>
        <p:spPr/>
        <p:txBody>
          <a:bodyPr/>
          <a:lstStyle/>
          <a:p>
            <a:fld id="{076DE621-6131-47DA-ABA0-F9EC505A446D}" type="datetimeFigureOut">
              <a:rPr lang="en-GB" smtClean="0"/>
              <a:t>01/12/2025</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88068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endParaRPr lang="en-GB"/>
          </a:p>
        </p:txBody>
      </p:sp>
      <p:sp>
        <p:nvSpPr>
          <p:cNvPr id="3" name="Zástupný objekt pr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Upraviť štýly predlohy textu</a:t>
            </a:r>
          </a:p>
        </p:txBody>
      </p:sp>
      <p:sp>
        <p:nvSpPr>
          <p:cNvPr id="4" name="Zástupný objekt pre dátum 3"/>
          <p:cNvSpPr>
            <a:spLocks noGrp="1"/>
          </p:cNvSpPr>
          <p:nvPr>
            <p:ph type="dt" sz="half" idx="10"/>
          </p:nvPr>
        </p:nvSpPr>
        <p:spPr/>
        <p:txBody>
          <a:bodyPr/>
          <a:lstStyle/>
          <a:p>
            <a:fld id="{076DE621-6131-47DA-ABA0-F9EC505A446D}" type="datetimeFigureOut">
              <a:rPr lang="en-GB" smtClean="0"/>
              <a:t>01/12/2025</a:t>
            </a:fld>
            <a:endParaRPr lang="en-GB"/>
          </a:p>
        </p:txBody>
      </p:sp>
      <p:sp>
        <p:nvSpPr>
          <p:cNvPr id="5" name="Zástupný objekt pre pätu 4"/>
          <p:cNvSpPr>
            <a:spLocks noGrp="1"/>
          </p:cNvSpPr>
          <p:nvPr>
            <p:ph type="ftr" sz="quarter" idx="11"/>
          </p:nvPr>
        </p:nvSpPr>
        <p:spPr/>
        <p:txBody>
          <a:bodyPr/>
          <a:lstStyle/>
          <a:p>
            <a:endParaRPr lang="en-GB"/>
          </a:p>
        </p:txBody>
      </p:sp>
      <p:sp>
        <p:nvSpPr>
          <p:cNvPr id="6" name="Zástupný objekt pre číslo snímky 5"/>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3856575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GB"/>
          </a:p>
        </p:txBody>
      </p:sp>
      <p:sp>
        <p:nvSpPr>
          <p:cNvPr id="3" name="Zástupný objekt pre obsah 2"/>
          <p:cNvSpPr>
            <a:spLocks noGrp="1"/>
          </p:cNvSpPr>
          <p:nvPr>
            <p:ph sz="half" idx="1"/>
          </p:nvPr>
        </p:nvSpPr>
        <p:spPr>
          <a:xfrm>
            <a:off x="838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p:cNvSpPr>
            <a:spLocks noGrp="1"/>
          </p:cNvSpPr>
          <p:nvPr>
            <p:ph sz="half" idx="2"/>
          </p:nvPr>
        </p:nvSpPr>
        <p:spPr>
          <a:xfrm>
            <a:off x="6172200" y="1825625"/>
            <a:ext cx="5181600" cy="435133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dátum 4"/>
          <p:cNvSpPr>
            <a:spLocks noGrp="1"/>
          </p:cNvSpPr>
          <p:nvPr>
            <p:ph type="dt" sz="half" idx="10"/>
          </p:nvPr>
        </p:nvSpPr>
        <p:spPr/>
        <p:txBody>
          <a:bodyPr/>
          <a:lstStyle/>
          <a:p>
            <a:fld id="{076DE621-6131-47DA-ABA0-F9EC505A446D}" type="datetimeFigureOut">
              <a:rPr lang="en-GB" smtClean="0"/>
              <a:t>01/12/2025</a:t>
            </a:fld>
            <a:endParaRPr lang="en-GB"/>
          </a:p>
        </p:txBody>
      </p:sp>
      <p:sp>
        <p:nvSpPr>
          <p:cNvPr id="6" name="Zástupný objekt pre pätu 5"/>
          <p:cNvSpPr>
            <a:spLocks noGrp="1"/>
          </p:cNvSpPr>
          <p:nvPr>
            <p:ph type="ftr" sz="quarter" idx="11"/>
          </p:nvPr>
        </p:nvSpPr>
        <p:spPr/>
        <p:txBody>
          <a:bodyPr/>
          <a:lstStyle/>
          <a:p>
            <a:endParaRPr lang="en-GB"/>
          </a:p>
        </p:txBody>
      </p:sp>
      <p:sp>
        <p:nvSpPr>
          <p:cNvPr id="7" name="Zástupný objekt pre číslo snímky 6"/>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1228356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endParaRPr lang="en-GB"/>
          </a:p>
        </p:txBody>
      </p:sp>
      <p:sp>
        <p:nvSpPr>
          <p:cNvPr id="3" name="Zástupný objekt pr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4" name="Zástupný objekt pre obsah 3"/>
          <p:cNvSpPr>
            <a:spLocks noGrp="1"/>
          </p:cNvSpPr>
          <p:nvPr>
            <p:ph sz="half" idx="2"/>
          </p:nvPr>
        </p:nvSpPr>
        <p:spPr>
          <a:xfrm>
            <a:off x="839788" y="2505075"/>
            <a:ext cx="5157787"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objekt pr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Upraviť štýly predlohy textu</a:t>
            </a:r>
          </a:p>
        </p:txBody>
      </p:sp>
      <p:sp>
        <p:nvSpPr>
          <p:cNvPr id="6" name="Zástupný objekt pre obsah 5"/>
          <p:cNvSpPr>
            <a:spLocks noGrp="1"/>
          </p:cNvSpPr>
          <p:nvPr>
            <p:ph sz="quarter" idx="4"/>
          </p:nvPr>
        </p:nvSpPr>
        <p:spPr>
          <a:xfrm>
            <a:off x="6172200" y="2505075"/>
            <a:ext cx="5183188" cy="3684588"/>
          </a:xfrm>
        </p:spPr>
        <p:txBody>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7" name="Zástupný objekt pre dátum 6"/>
          <p:cNvSpPr>
            <a:spLocks noGrp="1"/>
          </p:cNvSpPr>
          <p:nvPr>
            <p:ph type="dt" sz="half" idx="10"/>
          </p:nvPr>
        </p:nvSpPr>
        <p:spPr/>
        <p:txBody>
          <a:bodyPr/>
          <a:lstStyle/>
          <a:p>
            <a:fld id="{076DE621-6131-47DA-ABA0-F9EC505A446D}" type="datetimeFigureOut">
              <a:rPr lang="en-GB" smtClean="0"/>
              <a:t>01/12/2025</a:t>
            </a:fld>
            <a:endParaRPr lang="en-GB"/>
          </a:p>
        </p:txBody>
      </p:sp>
      <p:sp>
        <p:nvSpPr>
          <p:cNvPr id="8" name="Zástupný objekt pre pätu 7"/>
          <p:cNvSpPr>
            <a:spLocks noGrp="1"/>
          </p:cNvSpPr>
          <p:nvPr>
            <p:ph type="ftr" sz="quarter" idx="11"/>
          </p:nvPr>
        </p:nvSpPr>
        <p:spPr/>
        <p:txBody>
          <a:bodyPr/>
          <a:lstStyle/>
          <a:p>
            <a:endParaRPr lang="en-GB"/>
          </a:p>
        </p:txBody>
      </p:sp>
      <p:sp>
        <p:nvSpPr>
          <p:cNvPr id="9" name="Zástupný objekt pre číslo snímky 8"/>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324585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GB"/>
          </a:p>
        </p:txBody>
      </p:sp>
      <p:sp>
        <p:nvSpPr>
          <p:cNvPr id="3" name="Zástupný objekt pre dátum 2"/>
          <p:cNvSpPr>
            <a:spLocks noGrp="1"/>
          </p:cNvSpPr>
          <p:nvPr>
            <p:ph type="dt" sz="half" idx="10"/>
          </p:nvPr>
        </p:nvSpPr>
        <p:spPr/>
        <p:txBody>
          <a:bodyPr/>
          <a:lstStyle/>
          <a:p>
            <a:fld id="{076DE621-6131-47DA-ABA0-F9EC505A446D}" type="datetimeFigureOut">
              <a:rPr lang="en-GB" smtClean="0"/>
              <a:t>01/12/2025</a:t>
            </a:fld>
            <a:endParaRPr lang="en-GB"/>
          </a:p>
        </p:txBody>
      </p:sp>
      <p:sp>
        <p:nvSpPr>
          <p:cNvPr id="4" name="Zástupný objekt pre pätu 3"/>
          <p:cNvSpPr>
            <a:spLocks noGrp="1"/>
          </p:cNvSpPr>
          <p:nvPr>
            <p:ph type="ftr" sz="quarter" idx="11"/>
          </p:nvPr>
        </p:nvSpPr>
        <p:spPr/>
        <p:txBody>
          <a:bodyPr/>
          <a:lstStyle/>
          <a:p>
            <a:endParaRPr lang="en-GB"/>
          </a:p>
        </p:txBody>
      </p:sp>
      <p:sp>
        <p:nvSpPr>
          <p:cNvPr id="5" name="Zástupný objekt pre číslo snímky 4"/>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106084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p:cNvSpPr>
            <a:spLocks noGrp="1"/>
          </p:cNvSpPr>
          <p:nvPr>
            <p:ph type="dt" sz="half" idx="10"/>
          </p:nvPr>
        </p:nvSpPr>
        <p:spPr/>
        <p:txBody>
          <a:bodyPr/>
          <a:lstStyle/>
          <a:p>
            <a:fld id="{076DE621-6131-47DA-ABA0-F9EC505A446D}" type="datetimeFigureOut">
              <a:rPr lang="en-GB" smtClean="0"/>
              <a:t>01/12/2025</a:t>
            </a:fld>
            <a:endParaRPr lang="en-GB"/>
          </a:p>
        </p:txBody>
      </p:sp>
      <p:sp>
        <p:nvSpPr>
          <p:cNvPr id="3" name="Zástupný objekt pre pätu 2"/>
          <p:cNvSpPr>
            <a:spLocks noGrp="1"/>
          </p:cNvSpPr>
          <p:nvPr>
            <p:ph type="ftr" sz="quarter" idx="11"/>
          </p:nvPr>
        </p:nvSpPr>
        <p:spPr/>
        <p:txBody>
          <a:bodyPr/>
          <a:lstStyle/>
          <a:p>
            <a:endParaRPr lang="en-GB"/>
          </a:p>
        </p:txBody>
      </p:sp>
      <p:sp>
        <p:nvSpPr>
          <p:cNvPr id="4" name="Zástupný objekt pre číslo snímky 3"/>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1160472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endParaRPr lang="en-GB"/>
          </a:p>
        </p:txBody>
      </p:sp>
      <p:sp>
        <p:nvSpPr>
          <p:cNvPr id="3" name="Zástupný objekt pre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076DE621-6131-47DA-ABA0-F9EC505A446D}" type="datetimeFigureOut">
              <a:rPr lang="en-GB" smtClean="0"/>
              <a:t>01/12/2025</a:t>
            </a:fld>
            <a:endParaRPr lang="en-GB"/>
          </a:p>
        </p:txBody>
      </p:sp>
      <p:sp>
        <p:nvSpPr>
          <p:cNvPr id="6" name="Zástupný objekt pre pätu 5"/>
          <p:cNvSpPr>
            <a:spLocks noGrp="1"/>
          </p:cNvSpPr>
          <p:nvPr>
            <p:ph type="ftr" sz="quarter" idx="11"/>
          </p:nvPr>
        </p:nvSpPr>
        <p:spPr/>
        <p:txBody>
          <a:bodyPr/>
          <a:lstStyle/>
          <a:p>
            <a:endParaRPr lang="en-GB"/>
          </a:p>
        </p:txBody>
      </p:sp>
      <p:sp>
        <p:nvSpPr>
          <p:cNvPr id="7" name="Zástupný objekt pre číslo snímky 6"/>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97373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endParaRPr lang="en-GB"/>
          </a:p>
        </p:txBody>
      </p:sp>
      <p:sp>
        <p:nvSpPr>
          <p:cNvPr id="3" name="Zástupný objekt pre obrázo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objekt pr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Upraviť štýly predlohy textu</a:t>
            </a:r>
          </a:p>
        </p:txBody>
      </p:sp>
      <p:sp>
        <p:nvSpPr>
          <p:cNvPr id="5" name="Zástupný objekt pre dátum 4"/>
          <p:cNvSpPr>
            <a:spLocks noGrp="1"/>
          </p:cNvSpPr>
          <p:nvPr>
            <p:ph type="dt" sz="half" idx="10"/>
          </p:nvPr>
        </p:nvSpPr>
        <p:spPr/>
        <p:txBody>
          <a:bodyPr/>
          <a:lstStyle/>
          <a:p>
            <a:fld id="{076DE621-6131-47DA-ABA0-F9EC505A446D}" type="datetimeFigureOut">
              <a:rPr lang="en-GB" smtClean="0"/>
              <a:t>01/12/2025</a:t>
            </a:fld>
            <a:endParaRPr lang="en-GB"/>
          </a:p>
        </p:txBody>
      </p:sp>
      <p:sp>
        <p:nvSpPr>
          <p:cNvPr id="6" name="Zástupný objekt pre pätu 5"/>
          <p:cNvSpPr>
            <a:spLocks noGrp="1"/>
          </p:cNvSpPr>
          <p:nvPr>
            <p:ph type="ftr" sz="quarter" idx="11"/>
          </p:nvPr>
        </p:nvSpPr>
        <p:spPr/>
        <p:txBody>
          <a:bodyPr/>
          <a:lstStyle/>
          <a:p>
            <a:endParaRPr lang="en-GB"/>
          </a:p>
        </p:txBody>
      </p:sp>
      <p:sp>
        <p:nvSpPr>
          <p:cNvPr id="7" name="Zástupný objekt pre číslo snímky 6"/>
          <p:cNvSpPr>
            <a:spLocks noGrp="1"/>
          </p:cNvSpPr>
          <p:nvPr>
            <p:ph type="sldNum" sz="quarter" idx="12"/>
          </p:nvPr>
        </p:nvSpPr>
        <p:spPr/>
        <p:txBody>
          <a:bodyPr/>
          <a:lstStyle/>
          <a:p>
            <a:fld id="{3F988294-2F12-473C-A59A-EDF840CCB8EF}" type="slidenum">
              <a:rPr lang="en-GB" smtClean="0"/>
              <a:t>‹N°›</a:t>
            </a:fld>
            <a:endParaRPr lang="en-GB"/>
          </a:p>
        </p:txBody>
      </p:sp>
    </p:spTree>
    <p:extLst>
      <p:ext uri="{BB962C8B-B14F-4D97-AF65-F5344CB8AC3E}">
        <p14:creationId xmlns:p14="http://schemas.microsoft.com/office/powerpoint/2010/main" val="3952068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endParaRPr lang="en-GB"/>
          </a:p>
        </p:txBody>
      </p:sp>
      <p:sp>
        <p:nvSpPr>
          <p:cNvPr id="3" name="Zástupný objekt pr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dá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6DE621-6131-47DA-ABA0-F9EC505A446D}" type="datetimeFigureOut">
              <a:rPr lang="en-GB" smtClean="0"/>
              <a:t>01/12/2025</a:t>
            </a:fld>
            <a:endParaRPr lang="en-GB"/>
          </a:p>
        </p:txBody>
      </p:sp>
      <p:sp>
        <p:nvSpPr>
          <p:cNvPr id="5" name="Zástupný objekt pre pät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objekt pre číslo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88294-2F12-473C-A59A-EDF840CCB8EF}" type="slidenum">
              <a:rPr lang="en-GB" smtClean="0"/>
              <a:t>‹N°›</a:t>
            </a:fld>
            <a:endParaRPr lang="en-GB"/>
          </a:p>
        </p:txBody>
      </p:sp>
    </p:spTree>
    <p:extLst>
      <p:ext uri="{BB962C8B-B14F-4D97-AF65-F5344CB8AC3E}">
        <p14:creationId xmlns:p14="http://schemas.microsoft.com/office/powerpoint/2010/main" val="3575733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sk-SK" dirty="0" err="1"/>
              <a:t>Managing</a:t>
            </a:r>
            <a:r>
              <a:rPr lang="sk-SK" dirty="0"/>
              <a:t> </a:t>
            </a:r>
            <a:r>
              <a:rPr lang="sk-SK" dirty="0" err="1"/>
              <a:t>people</a:t>
            </a:r>
            <a:r>
              <a:rPr lang="sk-SK" dirty="0"/>
              <a:t> in </a:t>
            </a:r>
            <a:r>
              <a:rPr lang="sk-SK" dirty="0" err="1"/>
              <a:t>Europe</a:t>
            </a:r>
            <a:endParaRPr lang="en-GB" dirty="0"/>
          </a:p>
        </p:txBody>
      </p:sp>
      <p:sp>
        <p:nvSpPr>
          <p:cNvPr id="3" name="Podnadpis 2"/>
          <p:cNvSpPr>
            <a:spLocks noGrp="1"/>
          </p:cNvSpPr>
          <p:nvPr>
            <p:ph type="subTitle" idx="1"/>
          </p:nvPr>
        </p:nvSpPr>
        <p:spPr/>
        <p:txBody>
          <a:bodyPr/>
          <a:lstStyle/>
          <a:p>
            <a:r>
              <a:rPr lang="sk-SK" dirty="0"/>
              <a:t>Anna Vallušová, PhD.</a:t>
            </a:r>
          </a:p>
          <a:p>
            <a:r>
              <a:rPr lang="sk-SK" dirty="0"/>
              <a:t>Matej Bel University in Banská Bystrica, Slovakia</a:t>
            </a:r>
            <a:endParaRPr lang="fr-FR" dirty="0"/>
          </a:p>
          <a:p>
            <a:r>
              <a:rPr lang="fr-FR" sz="2400" dirty="0"/>
              <a:t>© 2025 by A. </a:t>
            </a:r>
            <a:r>
              <a:rPr lang="fr-FR" sz="2400" dirty="0" err="1"/>
              <a:t>Vallusova</a:t>
            </a:r>
            <a:r>
              <a:rPr lang="fr-FR" sz="2400" dirty="0"/>
              <a:t> </a:t>
            </a:r>
            <a:r>
              <a:rPr lang="fr-FR" sz="2400" dirty="0" err="1"/>
              <a:t>is</a:t>
            </a:r>
            <a:r>
              <a:rPr lang="fr-FR" sz="2400" dirty="0"/>
              <a:t> </a:t>
            </a:r>
            <a:r>
              <a:rPr lang="fr-FR" sz="2400" dirty="0" err="1"/>
              <a:t>licenced</a:t>
            </a:r>
            <a:r>
              <a:rPr lang="fr-FR" sz="2400" dirty="0"/>
              <a:t> </a:t>
            </a:r>
            <a:r>
              <a:rPr lang="fr-FR" sz="2400" dirty="0" err="1"/>
              <a:t>under</a:t>
            </a:r>
            <a:r>
              <a:rPr lang="fr-FR" sz="2400" b="1" dirty="0"/>
              <a:t> </a:t>
            </a:r>
            <a:r>
              <a:rPr lang="fr-FR" sz="2400" dirty="0"/>
              <a:t>CC BY </a:t>
            </a:r>
            <a:endParaRPr lang="en-GB" dirty="0"/>
          </a:p>
        </p:txBody>
      </p:sp>
      <p:pic>
        <p:nvPicPr>
          <p:cNvPr id="4" name="Image 3">
            <a:extLst>
              <a:ext uri="{FF2B5EF4-FFF2-40B4-BE49-F238E27FC236}">
                <a16:creationId xmlns:a16="http://schemas.microsoft.com/office/drawing/2014/main" id="{0002A48C-351D-4350-9949-141521CDE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9285" y="4544940"/>
            <a:ext cx="995716" cy="590632"/>
          </a:xfrm>
          <a:prstGeom prst="rect">
            <a:avLst/>
          </a:prstGeom>
        </p:spPr>
      </p:pic>
      <p:pic>
        <p:nvPicPr>
          <p:cNvPr id="5" name="Image 4">
            <a:extLst>
              <a:ext uri="{FF2B5EF4-FFF2-40B4-BE49-F238E27FC236}">
                <a16:creationId xmlns:a16="http://schemas.microsoft.com/office/drawing/2014/main" id="{EA0FD43B-2524-483D-BB17-10F5A87D20A5}"/>
              </a:ext>
            </a:extLst>
          </p:cNvPr>
          <p:cNvPicPr>
            <a:picLocks noChangeAspect="1"/>
          </p:cNvPicPr>
          <p:nvPr/>
        </p:nvPicPr>
        <p:blipFill>
          <a:blip r:embed="rId4"/>
          <a:stretch>
            <a:fillRect/>
          </a:stretch>
        </p:blipFill>
        <p:spPr>
          <a:xfrm>
            <a:off x="1719243" y="849474"/>
            <a:ext cx="8077900" cy="1109568"/>
          </a:xfrm>
          <a:prstGeom prst="rect">
            <a:avLst/>
          </a:prstGeom>
        </p:spPr>
      </p:pic>
    </p:spTree>
    <p:extLst>
      <p:ext uri="{BB962C8B-B14F-4D97-AF65-F5344CB8AC3E}">
        <p14:creationId xmlns:p14="http://schemas.microsoft.com/office/powerpoint/2010/main" val="225383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1A38-0027-0789-E30D-C8F195E68A4F}"/>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76BFA207-8A01-0349-7659-8E39319F209B}"/>
              </a:ext>
            </a:extLst>
          </p:cNvPr>
          <p:cNvSpPr>
            <a:spLocks noGrp="1"/>
          </p:cNvSpPr>
          <p:nvPr>
            <p:ph type="body" idx="1"/>
          </p:nvPr>
        </p:nvSpPr>
        <p:spPr/>
        <p:txBody>
          <a:bodyPr/>
          <a:lstStyle/>
          <a:p>
            <a:endParaRPr lang="en-SK"/>
          </a:p>
        </p:txBody>
      </p:sp>
      <p:pic>
        <p:nvPicPr>
          <p:cNvPr id="5" name="Picture 4" descr="A graph with green rectangles&#10;&#10;Description automatically generated">
            <a:extLst>
              <a:ext uri="{FF2B5EF4-FFF2-40B4-BE49-F238E27FC236}">
                <a16:creationId xmlns:a16="http://schemas.microsoft.com/office/drawing/2014/main" id="{110BF04A-D344-CFD6-1897-A1FF92103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9290586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EDA6C-BF5E-67BE-E92A-6E2CDF9C7AE7}"/>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E06CF8B5-7EFC-837A-7C56-6807DCF8E2EB}"/>
              </a:ext>
            </a:extLst>
          </p:cNvPr>
          <p:cNvSpPr>
            <a:spLocks noGrp="1"/>
          </p:cNvSpPr>
          <p:nvPr>
            <p:ph type="body" idx="1"/>
          </p:nvPr>
        </p:nvSpPr>
        <p:spPr/>
        <p:txBody>
          <a:bodyPr/>
          <a:lstStyle/>
          <a:p>
            <a:endParaRPr lang="en-SK"/>
          </a:p>
        </p:txBody>
      </p:sp>
      <p:pic>
        <p:nvPicPr>
          <p:cNvPr id="5" name="Picture 4" descr="A graph of green rectangular objects&#10;&#10;Description automatically generated with medium confidence">
            <a:extLst>
              <a:ext uri="{FF2B5EF4-FFF2-40B4-BE49-F238E27FC236}">
                <a16:creationId xmlns:a16="http://schemas.microsoft.com/office/drawing/2014/main" id="{B7120864-1FC4-CF33-BE79-3A87F37F9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2578738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F26F-C1A9-A61F-D1B3-26ECBCDBFA29}"/>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7C470364-BDA1-9365-38FF-05A99A167D49}"/>
              </a:ext>
            </a:extLst>
          </p:cNvPr>
          <p:cNvSpPr>
            <a:spLocks noGrp="1"/>
          </p:cNvSpPr>
          <p:nvPr>
            <p:ph type="body" idx="1"/>
          </p:nvPr>
        </p:nvSpPr>
        <p:spPr/>
        <p:txBody>
          <a:bodyPr/>
          <a:lstStyle/>
          <a:p>
            <a:endParaRPr lang="en-SK"/>
          </a:p>
        </p:txBody>
      </p:sp>
      <p:pic>
        <p:nvPicPr>
          <p:cNvPr id="5" name="Picture 4" descr="A graph of a bar&#10;&#10;Description automatically generated with medium confidence">
            <a:extLst>
              <a:ext uri="{FF2B5EF4-FFF2-40B4-BE49-F238E27FC236}">
                <a16:creationId xmlns:a16="http://schemas.microsoft.com/office/drawing/2014/main" id="{3AB77844-FBEE-01F2-17AF-3EB395305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273328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EB51-C751-2BBF-631C-58C489EC3EE9}"/>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23EE2AE4-6399-B2FF-5981-8048C87FA6C3}"/>
              </a:ext>
            </a:extLst>
          </p:cNvPr>
          <p:cNvSpPr>
            <a:spLocks noGrp="1"/>
          </p:cNvSpPr>
          <p:nvPr>
            <p:ph type="body" idx="1"/>
          </p:nvPr>
        </p:nvSpPr>
        <p:spPr/>
        <p:txBody>
          <a:bodyPr/>
          <a:lstStyle/>
          <a:p>
            <a:endParaRPr lang="en-SK"/>
          </a:p>
        </p:txBody>
      </p:sp>
      <p:pic>
        <p:nvPicPr>
          <p:cNvPr id="5" name="Picture 4">
            <a:extLst>
              <a:ext uri="{FF2B5EF4-FFF2-40B4-BE49-F238E27FC236}">
                <a16:creationId xmlns:a16="http://schemas.microsoft.com/office/drawing/2014/main" id="{45E49A41-8C57-FF85-9498-D39359E5FD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3218166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FDDA-2997-18CF-18FA-2F2A47A8E19F}"/>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F1C3B80F-5CFF-6A65-49E2-C37D6EB2D441}"/>
              </a:ext>
            </a:extLst>
          </p:cNvPr>
          <p:cNvSpPr>
            <a:spLocks noGrp="1"/>
          </p:cNvSpPr>
          <p:nvPr>
            <p:ph type="body" idx="1"/>
          </p:nvPr>
        </p:nvSpPr>
        <p:spPr/>
        <p:txBody>
          <a:bodyPr/>
          <a:lstStyle/>
          <a:p>
            <a:endParaRPr lang="en-SK"/>
          </a:p>
        </p:txBody>
      </p:sp>
      <p:pic>
        <p:nvPicPr>
          <p:cNvPr id="5" name="Picture 4" descr="A graph of green rectangular shapes&#10;&#10;Description automatically generated with medium confidence">
            <a:extLst>
              <a:ext uri="{FF2B5EF4-FFF2-40B4-BE49-F238E27FC236}">
                <a16:creationId xmlns:a16="http://schemas.microsoft.com/office/drawing/2014/main" id="{E728587A-8289-E08D-0A32-1DFBD963A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3678447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4DA43-B382-5221-5F4F-CC706425A1F6}"/>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C748831B-F1D1-7031-28C0-BA89AFDA84FE}"/>
              </a:ext>
            </a:extLst>
          </p:cNvPr>
          <p:cNvSpPr>
            <a:spLocks noGrp="1"/>
          </p:cNvSpPr>
          <p:nvPr>
            <p:ph type="body" idx="1"/>
          </p:nvPr>
        </p:nvSpPr>
        <p:spPr/>
        <p:txBody>
          <a:bodyPr/>
          <a:lstStyle/>
          <a:p>
            <a:endParaRPr lang="en-SK"/>
          </a:p>
        </p:txBody>
      </p:sp>
      <p:pic>
        <p:nvPicPr>
          <p:cNvPr id="5" name="Picture 4" descr="A graph with green squares&#10;&#10;Description automatically generated">
            <a:extLst>
              <a:ext uri="{FF2B5EF4-FFF2-40B4-BE49-F238E27FC236}">
                <a16:creationId xmlns:a16="http://schemas.microsoft.com/office/drawing/2014/main" id="{76DEA5DF-AA8C-0D27-5839-5E2B022DF7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361" y="0"/>
            <a:ext cx="7772400" cy="5767938"/>
          </a:xfrm>
          <a:prstGeom prst="rect">
            <a:avLst/>
          </a:prstGeom>
        </p:spPr>
      </p:pic>
    </p:spTree>
    <p:extLst>
      <p:ext uri="{BB962C8B-B14F-4D97-AF65-F5344CB8AC3E}">
        <p14:creationId xmlns:p14="http://schemas.microsoft.com/office/powerpoint/2010/main" val="349234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DFAD61F-4D5F-9724-9F3C-CD20FCF2B1E4}"/>
              </a:ext>
            </a:extLst>
          </p:cNvPr>
          <p:cNvSpPr>
            <a:spLocks noGrp="1" noChangeArrowheads="1"/>
          </p:cNvSpPr>
          <p:nvPr>
            <p:ph type="title"/>
          </p:nvPr>
        </p:nvSpPr>
        <p:spPr/>
        <p:txBody>
          <a:bodyPr/>
          <a:lstStyle/>
          <a:p>
            <a:pPr eaLnBrk="1" hangingPunct="1"/>
            <a:r>
              <a:rPr lang="sk-SK" altLang="sk-SK" sz="4000" dirty="0" err="1"/>
              <a:t>Consideration</a:t>
            </a:r>
            <a:r>
              <a:rPr lang="sk-SK" altLang="sk-SK" sz="4000" dirty="0"/>
              <a:t> 1– </a:t>
            </a:r>
            <a:r>
              <a:rPr lang="sk-SK" altLang="sk-SK" sz="4000" dirty="0" err="1"/>
              <a:t>how</a:t>
            </a:r>
            <a:r>
              <a:rPr lang="sk-SK" altLang="sk-SK" sz="4000" dirty="0"/>
              <a:t> do </a:t>
            </a:r>
            <a:r>
              <a:rPr lang="sk-SK" altLang="sk-SK" sz="4000" dirty="0" err="1"/>
              <a:t>you</a:t>
            </a:r>
            <a:r>
              <a:rPr lang="sk-SK" altLang="sk-SK" sz="4000" dirty="0"/>
              <a:t> </a:t>
            </a:r>
            <a:r>
              <a:rPr lang="sk-SK" altLang="sk-SK" sz="4000" dirty="0" err="1"/>
              <a:t>spend</a:t>
            </a:r>
            <a:r>
              <a:rPr lang="sk-SK" altLang="sk-SK" sz="4000" dirty="0"/>
              <a:t> </a:t>
            </a:r>
            <a:r>
              <a:rPr lang="sk-SK" altLang="sk-SK" sz="4000" dirty="0" err="1"/>
              <a:t>your</a:t>
            </a:r>
            <a:r>
              <a:rPr lang="sk-SK" altLang="sk-SK" sz="4000" dirty="0"/>
              <a:t> </a:t>
            </a:r>
            <a:r>
              <a:rPr lang="sk-SK" altLang="sk-SK" sz="4000" dirty="0" err="1"/>
              <a:t>day</a:t>
            </a:r>
            <a:r>
              <a:rPr lang="sk-SK" altLang="sk-SK" sz="4000" dirty="0"/>
              <a:t>?</a:t>
            </a:r>
            <a:endParaRPr lang="en-US" altLang="sk-SK" sz="4000" dirty="0"/>
          </a:p>
        </p:txBody>
      </p:sp>
      <p:sp>
        <p:nvSpPr>
          <p:cNvPr id="16387" name="Rectangle 3">
            <a:extLst>
              <a:ext uri="{FF2B5EF4-FFF2-40B4-BE49-F238E27FC236}">
                <a16:creationId xmlns:a16="http://schemas.microsoft.com/office/drawing/2014/main" id="{A34ED70B-E264-7D3B-C54D-32B3342F9B8E}"/>
              </a:ext>
            </a:extLst>
          </p:cNvPr>
          <p:cNvSpPr>
            <a:spLocks noGrp="1" noChangeArrowheads="1"/>
          </p:cNvSpPr>
          <p:nvPr>
            <p:ph type="body" idx="1"/>
          </p:nvPr>
        </p:nvSpPr>
        <p:spPr/>
        <p:txBody>
          <a:bodyPr/>
          <a:lstStyle/>
          <a:p>
            <a:pPr eaLnBrk="1" hangingPunct="1">
              <a:buFont typeface="Wingdings" pitchFamily="2" charset="2"/>
              <a:buNone/>
            </a:pPr>
            <a:endParaRPr lang="sk-SK" altLang="sk-SK" sz="2000" dirty="0"/>
          </a:p>
          <a:p>
            <a:pPr eaLnBrk="1" hangingPunct="1">
              <a:buFont typeface="Wingdings" pitchFamily="2" charset="2"/>
              <a:buNone/>
            </a:pPr>
            <a:r>
              <a:rPr lang="sk-SK" altLang="sk-SK" dirty="0"/>
              <a:t>     1. </a:t>
            </a:r>
            <a:r>
              <a:rPr lang="sk-SK" altLang="sk-SK" sz="2000" dirty="0" err="1"/>
              <a:t>record</a:t>
            </a:r>
            <a:r>
              <a:rPr lang="sk-SK" altLang="sk-SK" sz="2000" dirty="0"/>
              <a:t> </a:t>
            </a:r>
            <a:r>
              <a:rPr lang="sk-SK" altLang="sk-SK" sz="2000" dirty="0" err="1"/>
              <a:t>how</a:t>
            </a:r>
            <a:r>
              <a:rPr lang="sk-SK" altLang="sk-SK" sz="2000" dirty="0"/>
              <a:t> </a:t>
            </a:r>
            <a:r>
              <a:rPr lang="sk-SK" altLang="sk-SK" sz="2000" dirty="0" err="1"/>
              <a:t>you</a:t>
            </a:r>
            <a:r>
              <a:rPr lang="sk-SK" altLang="sk-SK" sz="2000" dirty="0"/>
              <a:t> </a:t>
            </a:r>
            <a:r>
              <a:rPr lang="sk-SK" altLang="sk-SK" sz="2000" dirty="0" err="1"/>
              <a:t>spend</a:t>
            </a:r>
            <a:r>
              <a:rPr lang="sk-SK" altLang="sk-SK" sz="2000" dirty="0"/>
              <a:t> </a:t>
            </a:r>
            <a:r>
              <a:rPr lang="sk-SK" altLang="sk-SK" sz="2000" dirty="0" err="1"/>
              <a:t>your</a:t>
            </a:r>
            <a:r>
              <a:rPr lang="sk-SK" altLang="sk-SK" sz="2000" dirty="0"/>
              <a:t> </a:t>
            </a:r>
            <a:r>
              <a:rPr lang="sk-SK" altLang="sk-SK" sz="2000" dirty="0" err="1"/>
              <a:t>day</a:t>
            </a:r>
            <a:r>
              <a:rPr lang="sk-SK" altLang="sk-SK" dirty="0"/>
              <a:t>       </a:t>
            </a:r>
          </a:p>
          <a:p>
            <a:pPr eaLnBrk="1" hangingPunct="1">
              <a:buFont typeface="Wingdings" pitchFamily="2" charset="2"/>
              <a:buNone/>
            </a:pPr>
            <a:r>
              <a:rPr lang="sk-SK" altLang="sk-SK" dirty="0"/>
              <a:t>     2. </a:t>
            </a:r>
            <a:r>
              <a:rPr lang="sk-SK" altLang="sk-SK" sz="2000" dirty="0" err="1"/>
              <a:t>evaluate</a:t>
            </a:r>
            <a:r>
              <a:rPr lang="sk-SK" altLang="sk-SK" sz="2000" dirty="0"/>
              <a:t> </a:t>
            </a:r>
            <a:r>
              <a:rPr lang="sk-SK" altLang="sk-SK" sz="2000" dirty="0" err="1"/>
              <a:t>it</a:t>
            </a:r>
            <a:r>
              <a:rPr lang="sk-SK" altLang="sk-SK" sz="2000" dirty="0"/>
              <a:t> </a:t>
            </a:r>
            <a:r>
              <a:rPr lang="sk-SK" altLang="sk-SK" dirty="0"/>
              <a:t>        </a:t>
            </a:r>
          </a:p>
          <a:p>
            <a:pPr eaLnBrk="1" hangingPunct="1">
              <a:buFont typeface="Wingdings" pitchFamily="2" charset="2"/>
              <a:buNone/>
            </a:pPr>
            <a:r>
              <a:rPr lang="sk-SK" altLang="sk-SK" dirty="0"/>
              <a:t>     3. </a:t>
            </a:r>
            <a:r>
              <a:rPr lang="sk-SK" altLang="sk-SK" sz="2000" dirty="0" err="1"/>
              <a:t>identify</a:t>
            </a:r>
            <a:r>
              <a:rPr lang="sk-SK" altLang="sk-SK" sz="2000" dirty="0"/>
              <a:t> </a:t>
            </a:r>
            <a:r>
              <a:rPr lang="sk-SK" altLang="sk-SK" sz="2000" dirty="0" err="1"/>
              <a:t>possibilities</a:t>
            </a:r>
            <a:r>
              <a:rPr lang="sk-SK" altLang="sk-SK" sz="2000" dirty="0"/>
              <a:t> </a:t>
            </a:r>
            <a:r>
              <a:rPr lang="sk-SK" altLang="sk-SK" sz="2000" dirty="0" err="1"/>
              <a:t>for</a:t>
            </a:r>
            <a:r>
              <a:rPr lang="sk-SK" altLang="sk-SK" sz="2000" dirty="0"/>
              <a:t> </a:t>
            </a:r>
            <a:r>
              <a:rPr lang="sk-SK" altLang="sk-SK" sz="2000" dirty="0" err="1"/>
              <a:t>improvement</a:t>
            </a:r>
            <a:endParaRPr lang="en-US" altLang="sk-SK" dirty="0"/>
          </a:p>
        </p:txBody>
      </p:sp>
    </p:spTree>
    <p:extLst>
      <p:ext uri="{BB962C8B-B14F-4D97-AF65-F5344CB8AC3E}">
        <p14:creationId xmlns:p14="http://schemas.microsoft.com/office/powerpoint/2010/main" val="1661992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CAA4A0-96F3-BBB0-4C0C-B50B603DF294}"/>
              </a:ext>
            </a:extLst>
          </p:cNvPr>
          <p:cNvSpPr>
            <a:spLocks noGrp="1" noChangeArrowheads="1"/>
          </p:cNvSpPr>
          <p:nvPr>
            <p:ph type="title"/>
          </p:nvPr>
        </p:nvSpPr>
        <p:spPr/>
        <p:txBody>
          <a:bodyPr/>
          <a:lstStyle/>
          <a:p>
            <a:pPr eaLnBrk="1" hangingPunct="1"/>
            <a:r>
              <a:rPr lang="sk-SK" altLang="sk-SK" sz="4000" dirty="0" err="1"/>
              <a:t>Consideration</a:t>
            </a:r>
            <a:r>
              <a:rPr lang="sk-SK" altLang="sk-SK" sz="4000" dirty="0"/>
              <a:t> 2 – </a:t>
            </a:r>
            <a:r>
              <a:rPr lang="sk-SK" altLang="sk-SK" sz="4000" dirty="0" err="1"/>
              <a:t>evaluation</a:t>
            </a:r>
            <a:r>
              <a:rPr lang="sk-SK" altLang="sk-SK" sz="4000" dirty="0"/>
              <a:t> of </a:t>
            </a:r>
            <a:r>
              <a:rPr lang="sk-SK" altLang="sk-SK" sz="4000" dirty="0" err="1"/>
              <a:t>the</a:t>
            </a:r>
            <a:r>
              <a:rPr lang="sk-SK" altLang="sk-SK" sz="4000" dirty="0"/>
              <a:t> </a:t>
            </a:r>
            <a:r>
              <a:rPr lang="sk-SK" altLang="sk-SK" sz="4000" dirty="0" err="1"/>
              <a:t>activities</a:t>
            </a:r>
            <a:endParaRPr lang="en-US" altLang="sk-SK" sz="4000" dirty="0"/>
          </a:p>
        </p:txBody>
      </p:sp>
      <p:sp>
        <p:nvSpPr>
          <p:cNvPr id="17411" name="Rectangle 3">
            <a:extLst>
              <a:ext uri="{FF2B5EF4-FFF2-40B4-BE49-F238E27FC236}">
                <a16:creationId xmlns:a16="http://schemas.microsoft.com/office/drawing/2014/main" id="{AFBA356D-4DD8-CB75-885F-7E2B411F72C6}"/>
              </a:ext>
            </a:extLst>
          </p:cNvPr>
          <p:cNvSpPr>
            <a:spLocks noGrp="1" noChangeArrowheads="1"/>
          </p:cNvSpPr>
          <p:nvPr>
            <p:ph type="body" idx="1"/>
          </p:nvPr>
        </p:nvSpPr>
        <p:spPr/>
        <p:txBody>
          <a:bodyPr/>
          <a:lstStyle/>
          <a:p>
            <a:pPr marL="0" indent="0" eaLnBrk="1" hangingPunct="1">
              <a:buNone/>
            </a:pPr>
            <a:endParaRPr lang="en-US" altLang="sk-SK" sz="2400" dirty="0"/>
          </a:p>
        </p:txBody>
      </p:sp>
      <p:pic>
        <p:nvPicPr>
          <p:cNvPr id="4" name="Obrázok 3">
            <a:extLst>
              <a:ext uri="{FF2B5EF4-FFF2-40B4-BE49-F238E27FC236}">
                <a16:creationId xmlns:a16="http://schemas.microsoft.com/office/drawing/2014/main" id="{FD046AD8-94A4-D1CF-9520-43C1D54A2B07}"/>
              </a:ext>
            </a:extLst>
          </p:cNvPr>
          <p:cNvPicPr>
            <a:picLocks noChangeAspect="1"/>
          </p:cNvPicPr>
          <p:nvPr/>
        </p:nvPicPr>
        <p:blipFill>
          <a:blip r:embed="rId3"/>
          <a:stretch>
            <a:fillRect/>
          </a:stretch>
        </p:blipFill>
        <p:spPr>
          <a:xfrm>
            <a:off x="1312985" y="1525913"/>
            <a:ext cx="7109449" cy="5332087"/>
          </a:xfrm>
          <a:prstGeom prst="rect">
            <a:avLst/>
          </a:prstGeom>
        </p:spPr>
      </p:pic>
    </p:spTree>
    <p:extLst>
      <p:ext uri="{BB962C8B-B14F-4D97-AF65-F5344CB8AC3E}">
        <p14:creationId xmlns:p14="http://schemas.microsoft.com/office/powerpoint/2010/main" val="307718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FCAA4A0-96F3-BBB0-4C0C-B50B603DF294}"/>
              </a:ext>
            </a:extLst>
          </p:cNvPr>
          <p:cNvSpPr>
            <a:spLocks noGrp="1" noChangeArrowheads="1"/>
          </p:cNvSpPr>
          <p:nvPr>
            <p:ph type="title"/>
          </p:nvPr>
        </p:nvSpPr>
        <p:spPr/>
        <p:txBody>
          <a:bodyPr/>
          <a:lstStyle/>
          <a:p>
            <a:pPr eaLnBrk="1" hangingPunct="1"/>
            <a:r>
              <a:rPr lang="sk-SK" altLang="sk-SK" sz="4000" dirty="0"/>
              <a:t>Step 2 – </a:t>
            </a:r>
            <a:r>
              <a:rPr lang="sk-SK" altLang="sk-SK" sz="4000" dirty="0" err="1"/>
              <a:t>evaluation</a:t>
            </a:r>
            <a:r>
              <a:rPr lang="sk-SK" altLang="sk-SK" sz="4000" dirty="0"/>
              <a:t> of </a:t>
            </a:r>
            <a:r>
              <a:rPr lang="sk-SK" altLang="sk-SK" sz="4000" dirty="0" err="1"/>
              <a:t>the</a:t>
            </a:r>
            <a:r>
              <a:rPr lang="sk-SK" altLang="sk-SK" sz="4000" dirty="0"/>
              <a:t> </a:t>
            </a:r>
            <a:r>
              <a:rPr lang="sk-SK" altLang="sk-SK" sz="4000" dirty="0" err="1"/>
              <a:t>activities</a:t>
            </a:r>
            <a:endParaRPr lang="en-US" altLang="sk-SK" sz="4000" dirty="0"/>
          </a:p>
        </p:txBody>
      </p:sp>
      <p:sp>
        <p:nvSpPr>
          <p:cNvPr id="17411" name="Rectangle 3">
            <a:extLst>
              <a:ext uri="{FF2B5EF4-FFF2-40B4-BE49-F238E27FC236}">
                <a16:creationId xmlns:a16="http://schemas.microsoft.com/office/drawing/2014/main" id="{AFBA356D-4DD8-CB75-885F-7E2B411F72C6}"/>
              </a:ext>
            </a:extLst>
          </p:cNvPr>
          <p:cNvSpPr>
            <a:spLocks noGrp="1" noChangeArrowheads="1"/>
          </p:cNvSpPr>
          <p:nvPr>
            <p:ph type="body" idx="1"/>
          </p:nvPr>
        </p:nvSpPr>
        <p:spPr/>
        <p:txBody>
          <a:bodyPr/>
          <a:lstStyle/>
          <a:p>
            <a:r>
              <a:rPr lang="en-US" altLang="sk-SK" sz="2400" dirty="0"/>
              <a:t>Eliminate activities that are not necessary</a:t>
            </a:r>
          </a:p>
          <a:p>
            <a:endParaRPr lang="en-US" altLang="sk-SK" sz="2400" dirty="0"/>
          </a:p>
          <a:p>
            <a:r>
              <a:rPr lang="en-US" altLang="sk-SK" sz="2400" dirty="0"/>
              <a:t>Delegate activities</a:t>
            </a:r>
            <a:r>
              <a:rPr lang="sk-SK" altLang="sk-SK" sz="2400" dirty="0"/>
              <a:t> </a:t>
            </a:r>
            <a:r>
              <a:rPr lang="sk-SK" altLang="sk-SK" sz="2400" dirty="0" err="1"/>
              <a:t>that</a:t>
            </a:r>
            <a:r>
              <a:rPr lang="sk-SK" altLang="sk-SK" sz="2400" dirty="0"/>
              <a:t> do </a:t>
            </a:r>
            <a:r>
              <a:rPr lang="sk-SK" altLang="sk-SK" sz="2400" dirty="0" err="1"/>
              <a:t>not</a:t>
            </a:r>
            <a:r>
              <a:rPr lang="sk-SK" altLang="sk-SK" sz="2400" dirty="0"/>
              <a:t> </a:t>
            </a:r>
            <a:r>
              <a:rPr lang="sk-SK" altLang="sk-SK" sz="2400" dirty="0" err="1"/>
              <a:t>have</a:t>
            </a:r>
            <a:r>
              <a:rPr lang="sk-SK" altLang="sk-SK" sz="2400" dirty="0"/>
              <a:t> to </a:t>
            </a:r>
            <a:r>
              <a:rPr lang="sk-SK" altLang="sk-SK" sz="2400" dirty="0" err="1"/>
              <a:t>be</a:t>
            </a:r>
            <a:r>
              <a:rPr lang="sk-SK" altLang="sk-SK" sz="2400" dirty="0"/>
              <a:t> done by </a:t>
            </a:r>
            <a:r>
              <a:rPr lang="sk-SK" altLang="sk-SK" sz="2400" dirty="0" err="1"/>
              <a:t>you</a:t>
            </a:r>
            <a:endParaRPr lang="en-US" altLang="sk-SK" sz="2400" dirty="0"/>
          </a:p>
          <a:p>
            <a:endParaRPr lang="en-US" altLang="sk-SK" sz="2400" dirty="0"/>
          </a:p>
          <a:p>
            <a:r>
              <a:rPr lang="en-US" altLang="sk-SK" sz="2400" dirty="0"/>
              <a:t>Standardize activities that you do often</a:t>
            </a:r>
          </a:p>
          <a:p>
            <a:endParaRPr lang="en-US" altLang="sk-SK" sz="2400" dirty="0"/>
          </a:p>
          <a:p>
            <a:r>
              <a:rPr lang="en-US" altLang="sk-SK" sz="2400" dirty="0"/>
              <a:t>Schedule activities that are urgent</a:t>
            </a:r>
          </a:p>
          <a:p>
            <a:endParaRPr lang="en-US" altLang="sk-SK" sz="2400" dirty="0"/>
          </a:p>
          <a:p>
            <a:r>
              <a:rPr lang="en-US" altLang="sk-SK" sz="2400" dirty="0"/>
              <a:t>Optimize activities that you are not doing well</a:t>
            </a:r>
          </a:p>
        </p:txBody>
      </p:sp>
    </p:spTree>
    <p:extLst>
      <p:ext uri="{BB962C8B-B14F-4D97-AF65-F5344CB8AC3E}">
        <p14:creationId xmlns:p14="http://schemas.microsoft.com/office/powerpoint/2010/main" val="1861358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ED00FD4D-649C-1ECF-DF59-8C497EE5F822}"/>
              </a:ext>
            </a:extLst>
          </p:cNvPr>
          <p:cNvSpPr>
            <a:spLocks noGrp="1" noChangeArrowheads="1"/>
          </p:cNvSpPr>
          <p:nvPr>
            <p:ph type="title"/>
          </p:nvPr>
        </p:nvSpPr>
        <p:spPr/>
        <p:txBody>
          <a:bodyPr/>
          <a:lstStyle/>
          <a:p>
            <a:pPr eaLnBrk="1" hangingPunct="1"/>
            <a:r>
              <a:rPr lang="sk-SK" altLang="sk-SK" sz="3600" dirty="0" err="1"/>
              <a:t>Consideration</a:t>
            </a:r>
            <a:r>
              <a:rPr lang="sk-SK" altLang="sk-SK" sz="3600" dirty="0"/>
              <a:t> 3 – Sense of </a:t>
            </a:r>
            <a:r>
              <a:rPr lang="sk-SK" altLang="sk-SK" sz="3600" dirty="0" err="1"/>
              <a:t>agency</a:t>
            </a:r>
            <a:endParaRPr lang="en-US" altLang="sk-SK" sz="3600" dirty="0"/>
          </a:p>
        </p:txBody>
      </p:sp>
      <p:sp>
        <p:nvSpPr>
          <p:cNvPr id="18435" name="Rectangle 3">
            <a:extLst>
              <a:ext uri="{FF2B5EF4-FFF2-40B4-BE49-F238E27FC236}">
                <a16:creationId xmlns:a16="http://schemas.microsoft.com/office/drawing/2014/main" id="{76871C9B-CDBB-559F-23CD-CA36E0524D54}"/>
              </a:ext>
            </a:extLst>
          </p:cNvPr>
          <p:cNvSpPr>
            <a:spLocks noGrp="1" noChangeArrowheads="1"/>
          </p:cNvSpPr>
          <p:nvPr>
            <p:ph type="body" idx="1"/>
          </p:nvPr>
        </p:nvSpPr>
        <p:spPr/>
        <p:txBody>
          <a:bodyPr/>
          <a:lstStyle/>
          <a:p>
            <a:pPr eaLnBrk="1" hangingPunct="1">
              <a:buFont typeface="Wingdings" pitchFamily="2" charset="2"/>
              <a:buNone/>
            </a:pPr>
            <a:r>
              <a:rPr lang="sk-SK" altLang="sk-SK" sz="2400" dirty="0"/>
              <a:t>To </a:t>
            </a:r>
            <a:r>
              <a:rPr lang="sk-SK" altLang="sk-SK" sz="2400" dirty="0" err="1"/>
              <a:t>which</a:t>
            </a:r>
            <a:r>
              <a:rPr lang="sk-SK" altLang="sk-SK" sz="2400" dirty="0"/>
              <a:t> </a:t>
            </a:r>
            <a:r>
              <a:rPr lang="sk-SK" altLang="sk-SK" sz="2400" dirty="0" err="1"/>
              <a:t>extent</a:t>
            </a:r>
            <a:r>
              <a:rPr lang="sk-SK" altLang="sk-SK" sz="2400" dirty="0"/>
              <a:t> do I </a:t>
            </a:r>
            <a:r>
              <a:rPr lang="sk-SK" altLang="sk-SK" sz="2400" dirty="0" err="1"/>
              <a:t>determine</a:t>
            </a:r>
            <a:r>
              <a:rPr lang="sk-SK" altLang="sk-SK" sz="2400" dirty="0"/>
              <a:t> </a:t>
            </a:r>
            <a:r>
              <a:rPr lang="sk-SK" altLang="sk-SK" sz="2400" dirty="0" err="1"/>
              <a:t>the</a:t>
            </a:r>
            <a:r>
              <a:rPr lang="sk-SK" altLang="sk-SK" sz="2400" dirty="0"/>
              <a:t> </a:t>
            </a:r>
            <a:r>
              <a:rPr lang="sk-SK" altLang="sk-SK" sz="2400" dirty="0" err="1"/>
              <a:t>way</a:t>
            </a:r>
            <a:r>
              <a:rPr lang="sk-SK" altLang="sk-SK" sz="2400" dirty="0"/>
              <a:t>, </a:t>
            </a:r>
            <a:r>
              <a:rPr lang="sk-SK" altLang="sk-SK" sz="2400" dirty="0" err="1"/>
              <a:t>how</a:t>
            </a:r>
            <a:r>
              <a:rPr lang="sk-SK" altLang="sk-SK" sz="2400" dirty="0"/>
              <a:t> I </a:t>
            </a:r>
            <a:r>
              <a:rPr lang="sk-SK" altLang="sk-SK" sz="2400" dirty="0" err="1"/>
              <a:t>am</a:t>
            </a:r>
            <a:r>
              <a:rPr lang="sk-SK" altLang="sk-SK" sz="2400" dirty="0"/>
              <a:t> </a:t>
            </a:r>
            <a:r>
              <a:rPr lang="sk-SK" altLang="sk-SK" sz="2400" dirty="0" err="1"/>
              <a:t>spending</a:t>
            </a:r>
            <a:r>
              <a:rPr lang="sk-SK" altLang="sk-SK" sz="2400" dirty="0"/>
              <a:t> </a:t>
            </a:r>
            <a:r>
              <a:rPr lang="sk-SK" altLang="sk-SK" sz="2400" dirty="0" err="1"/>
              <a:t>time</a:t>
            </a:r>
            <a:r>
              <a:rPr lang="sk-SK" altLang="sk-SK" sz="2400" dirty="0"/>
              <a:t>?</a:t>
            </a:r>
          </a:p>
          <a:p>
            <a:pPr eaLnBrk="1" hangingPunct="1">
              <a:buFont typeface="Wingdings" pitchFamily="2" charset="2"/>
              <a:buNone/>
            </a:pPr>
            <a:endParaRPr lang="sk-SK" altLang="sk-SK" sz="2400" dirty="0"/>
          </a:p>
          <a:p>
            <a:pPr eaLnBrk="1" hangingPunct="1">
              <a:buFont typeface="Wingdings" pitchFamily="2" charset="2"/>
              <a:buNone/>
            </a:pPr>
            <a:r>
              <a:rPr lang="sk-SK" altLang="sk-SK" sz="2400" dirty="0"/>
              <a:t>To </a:t>
            </a:r>
            <a:r>
              <a:rPr lang="sk-SK" altLang="sk-SK" sz="2400" dirty="0" err="1"/>
              <a:t>what</a:t>
            </a:r>
            <a:r>
              <a:rPr lang="sk-SK" altLang="sk-SK" sz="2400" dirty="0"/>
              <a:t> </a:t>
            </a:r>
            <a:r>
              <a:rPr lang="sk-SK" altLang="sk-SK" sz="2400" dirty="0" err="1"/>
              <a:t>extent</a:t>
            </a:r>
            <a:r>
              <a:rPr lang="sk-SK" altLang="sk-SK" sz="2400" dirty="0"/>
              <a:t> </a:t>
            </a:r>
            <a:r>
              <a:rPr lang="sk-SK" altLang="sk-SK" sz="2400" dirty="0" err="1"/>
              <a:t>is</a:t>
            </a:r>
            <a:r>
              <a:rPr lang="sk-SK" altLang="sk-SK" sz="2400" dirty="0"/>
              <a:t> my </a:t>
            </a:r>
            <a:r>
              <a:rPr lang="sk-SK" altLang="sk-SK" sz="2400" dirty="0" err="1"/>
              <a:t>control</a:t>
            </a:r>
            <a:r>
              <a:rPr lang="sk-SK" altLang="sk-SK" sz="2400" dirty="0"/>
              <a:t> over </a:t>
            </a:r>
            <a:r>
              <a:rPr lang="sk-SK" altLang="sk-SK" sz="2400" dirty="0" err="1"/>
              <a:t>the</a:t>
            </a:r>
            <a:r>
              <a:rPr lang="sk-SK" altLang="sk-SK" sz="2400" dirty="0"/>
              <a:t> </a:t>
            </a:r>
            <a:r>
              <a:rPr lang="sk-SK" altLang="sk-SK" sz="2400" dirty="0" err="1"/>
              <a:t>way</a:t>
            </a:r>
            <a:r>
              <a:rPr lang="sk-SK" altLang="sk-SK" sz="2400" dirty="0"/>
              <a:t> </a:t>
            </a:r>
            <a:r>
              <a:rPr lang="sk-SK" altLang="sk-SK" sz="2400" dirty="0" err="1"/>
              <a:t>how</a:t>
            </a:r>
            <a:r>
              <a:rPr lang="sk-SK" altLang="sk-SK" sz="2400" dirty="0"/>
              <a:t> I </a:t>
            </a:r>
            <a:r>
              <a:rPr lang="sk-SK" altLang="sk-SK" sz="2400" dirty="0" err="1"/>
              <a:t>am</a:t>
            </a:r>
            <a:r>
              <a:rPr lang="sk-SK" altLang="sk-SK" sz="2400" dirty="0"/>
              <a:t> </a:t>
            </a:r>
            <a:r>
              <a:rPr lang="sk-SK" altLang="sk-SK" sz="2400" dirty="0" err="1"/>
              <a:t>spending</a:t>
            </a:r>
            <a:r>
              <a:rPr lang="sk-SK" altLang="sk-SK" sz="2400" dirty="0"/>
              <a:t> </a:t>
            </a:r>
            <a:r>
              <a:rPr lang="sk-SK" altLang="sk-SK" sz="2400" dirty="0" err="1"/>
              <a:t>time</a:t>
            </a:r>
            <a:r>
              <a:rPr lang="sk-SK" altLang="sk-SK" sz="2400" dirty="0"/>
              <a:t> </a:t>
            </a:r>
            <a:r>
              <a:rPr lang="sk-SK" altLang="sk-SK" sz="2400" dirty="0" err="1"/>
              <a:t>limited</a:t>
            </a:r>
            <a:r>
              <a:rPr lang="sk-SK" altLang="sk-SK" sz="2400" dirty="0"/>
              <a:t>?</a:t>
            </a:r>
          </a:p>
          <a:p>
            <a:pPr eaLnBrk="1" hangingPunct="1">
              <a:buFont typeface="Wingdings" pitchFamily="2" charset="2"/>
              <a:buNone/>
            </a:pPr>
            <a:endParaRPr lang="sk-SK" altLang="sk-SK" sz="2400" dirty="0"/>
          </a:p>
          <a:p>
            <a:pPr eaLnBrk="1" hangingPunct="1">
              <a:buFont typeface="Wingdings" pitchFamily="2" charset="2"/>
              <a:buNone/>
            </a:pPr>
            <a:r>
              <a:rPr lang="en-US" altLang="sk-SK" sz="2400" dirty="0"/>
              <a:t>What prevents me from taking the control over my time?</a:t>
            </a:r>
          </a:p>
        </p:txBody>
      </p:sp>
    </p:spTree>
    <p:extLst>
      <p:ext uri="{BB962C8B-B14F-4D97-AF65-F5344CB8AC3E}">
        <p14:creationId xmlns:p14="http://schemas.microsoft.com/office/powerpoint/2010/main" val="169524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ál 5"/>
          <p:cNvSpPr/>
          <p:nvPr/>
        </p:nvSpPr>
        <p:spPr>
          <a:xfrm>
            <a:off x="4057290" y="1927322"/>
            <a:ext cx="4077419" cy="414794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2" name="Nadpis 1"/>
          <p:cNvSpPr>
            <a:spLocks noGrp="1"/>
          </p:cNvSpPr>
          <p:nvPr>
            <p:ph type="title"/>
          </p:nvPr>
        </p:nvSpPr>
        <p:spPr/>
        <p:txBody>
          <a:bodyPr/>
          <a:lstStyle/>
          <a:p>
            <a:r>
              <a:rPr lang="sk-SK" dirty="0" err="1"/>
              <a:t>Efficiency</a:t>
            </a:r>
            <a:endParaRPr lang="en-GB" dirty="0"/>
          </a:p>
        </p:txBody>
      </p:sp>
      <p:sp>
        <p:nvSpPr>
          <p:cNvPr id="3" name="Zástupný objekt pre obsah 2"/>
          <p:cNvSpPr>
            <a:spLocks noGrp="1"/>
          </p:cNvSpPr>
          <p:nvPr>
            <p:ph idx="1"/>
          </p:nvPr>
        </p:nvSpPr>
        <p:spPr>
          <a:xfrm>
            <a:off x="793630" y="1825623"/>
            <a:ext cx="10515600" cy="4351338"/>
          </a:xfrm>
        </p:spPr>
        <p:txBody>
          <a:bodyPr/>
          <a:lstStyle/>
          <a:p>
            <a:endParaRPr lang="en-GB" dirty="0"/>
          </a:p>
        </p:txBody>
      </p:sp>
      <p:sp>
        <p:nvSpPr>
          <p:cNvPr id="7" name="Ovál 6"/>
          <p:cNvSpPr/>
          <p:nvPr/>
        </p:nvSpPr>
        <p:spPr>
          <a:xfrm>
            <a:off x="4651073" y="2563650"/>
            <a:ext cx="2889849" cy="288984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Ovál 3"/>
          <p:cNvSpPr/>
          <p:nvPr/>
        </p:nvSpPr>
        <p:spPr>
          <a:xfrm>
            <a:off x="5280804" y="3142965"/>
            <a:ext cx="1630392" cy="1716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BlokTextu 7"/>
          <p:cNvSpPr txBox="1"/>
          <p:nvPr/>
        </p:nvSpPr>
        <p:spPr>
          <a:xfrm>
            <a:off x="5453330" y="3803126"/>
            <a:ext cx="1285336" cy="369332"/>
          </a:xfrm>
          <a:prstGeom prst="rect">
            <a:avLst/>
          </a:prstGeom>
          <a:noFill/>
        </p:spPr>
        <p:txBody>
          <a:bodyPr wrap="square" rtlCol="0">
            <a:spAutoFit/>
          </a:bodyPr>
          <a:lstStyle/>
          <a:p>
            <a:pPr algn="ctr"/>
            <a:r>
              <a:rPr lang="sk-SK" dirty="0" err="1"/>
              <a:t>Personal</a:t>
            </a:r>
            <a:endParaRPr lang="en-GB" dirty="0"/>
          </a:p>
        </p:txBody>
      </p:sp>
      <p:sp>
        <p:nvSpPr>
          <p:cNvPr id="9" name="BlokTextu 8"/>
          <p:cNvSpPr txBox="1"/>
          <p:nvPr/>
        </p:nvSpPr>
        <p:spPr>
          <a:xfrm>
            <a:off x="5550380" y="2773633"/>
            <a:ext cx="1285336" cy="369332"/>
          </a:xfrm>
          <a:prstGeom prst="rect">
            <a:avLst/>
          </a:prstGeom>
          <a:noFill/>
        </p:spPr>
        <p:txBody>
          <a:bodyPr wrap="square" rtlCol="0">
            <a:spAutoFit/>
          </a:bodyPr>
          <a:lstStyle/>
          <a:p>
            <a:pPr algn="ctr"/>
            <a:r>
              <a:rPr lang="sk-SK" dirty="0"/>
              <a:t>Team</a:t>
            </a:r>
            <a:endParaRPr lang="en-GB" dirty="0"/>
          </a:p>
        </p:txBody>
      </p:sp>
      <p:sp>
        <p:nvSpPr>
          <p:cNvPr id="10" name="BlokTextu 9"/>
          <p:cNvSpPr txBox="1"/>
          <p:nvPr/>
        </p:nvSpPr>
        <p:spPr>
          <a:xfrm>
            <a:off x="5408762" y="2092619"/>
            <a:ext cx="1568572" cy="369332"/>
          </a:xfrm>
          <a:prstGeom prst="rect">
            <a:avLst/>
          </a:prstGeom>
          <a:noFill/>
        </p:spPr>
        <p:txBody>
          <a:bodyPr wrap="square" rtlCol="0">
            <a:spAutoFit/>
          </a:bodyPr>
          <a:lstStyle/>
          <a:p>
            <a:pPr algn="ctr"/>
            <a:r>
              <a:rPr lang="sk-SK" dirty="0" err="1"/>
              <a:t>Organisational</a:t>
            </a:r>
            <a:endParaRPr lang="en-GB" dirty="0"/>
          </a:p>
        </p:txBody>
      </p:sp>
    </p:spTree>
    <p:extLst>
      <p:ext uri="{BB962C8B-B14F-4D97-AF65-F5344CB8AC3E}">
        <p14:creationId xmlns:p14="http://schemas.microsoft.com/office/powerpoint/2010/main" val="2195722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5324832-A502-4B49-9B15-D2F79F47A3CF}"/>
              </a:ext>
            </a:extLst>
          </p:cNvPr>
          <p:cNvSpPr>
            <a:spLocks noGrp="1" noChangeArrowheads="1"/>
          </p:cNvSpPr>
          <p:nvPr>
            <p:ph type="title"/>
          </p:nvPr>
        </p:nvSpPr>
        <p:spPr/>
        <p:txBody>
          <a:bodyPr/>
          <a:lstStyle/>
          <a:p>
            <a:pPr eaLnBrk="1" hangingPunct="1"/>
            <a:r>
              <a:rPr lang="sk-SK" altLang="sk-SK" sz="4000" dirty="0" err="1"/>
              <a:t>Consideration</a:t>
            </a:r>
            <a:r>
              <a:rPr lang="sk-SK" altLang="sk-SK" sz="4000" dirty="0"/>
              <a:t> 4 – </a:t>
            </a:r>
            <a:r>
              <a:rPr lang="sk-SK" altLang="sk-SK" sz="4000" dirty="0" err="1"/>
              <a:t>fluctuation</a:t>
            </a:r>
            <a:r>
              <a:rPr lang="sk-SK" altLang="sk-SK" sz="4000" dirty="0"/>
              <a:t> of </a:t>
            </a:r>
            <a:r>
              <a:rPr lang="sk-SK" altLang="sk-SK" sz="4000" dirty="0" err="1"/>
              <a:t>the</a:t>
            </a:r>
            <a:r>
              <a:rPr lang="sk-SK" altLang="sk-SK" sz="4000" dirty="0"/>
              <a:t> </a:t>
            </a:r>
            <a:r>
              <a:rPr lang="sk-SK" altLang="sk-SK" sz="4000" dirty="0" err="1"/>
              <a:t>performance</a:t>
            </a:r>
            <a:r>
              <a:rPr lang="sk-SK" altLang="sk-SK" sz="4000" dirty="0"/>
              <a:t> over </a:t>
            </a:r>
            <a:r>
              <a:rPr lang="sk-SK" altLang="sk-SK" sz="4000" dirty="0" err="1"/>
              <a:t>day</a:t>
            </a:r>
            <a:endParaRPr lang="en-US" altLang="sk-SK" sz="4000" dirty="0"/>
          </a:p>
        </p:txBody>
      </p:sp>
      <p:sp>
        <p:nvSpPr>
          <p:cNvPr id="19459" name="Rectangle 3">
            <a:extLst>
              <a:ext uri="{FF2B5EF4-FFF2-40B4-BE49-F238E27FC236}">
                <a16:creationId xmlns:a16="http://schemas.microsoft.com/office/drawing/2014/main" id="{3D2E21B1-0F8C-C901-75FD-2C15E1A49D52}"/>
              </a:ext>
            </a:extLst>
          </p:cNvPr>
          <p:cNvSpPr>
            <a:spLocks noGrp="1" noChangeArrowheads="1"/>
          </p:cNvSpPr>
          <p:nvPr>
            <p:ph idx="1"/>
          </p:nvPr>
        </p:nvSpPr>
        <p:spPr/>
        <p:txBody>
          <a:bodyPr>
            <a:normAutofit/>
          </a:bodyPr>
          <a:lstStyle/>
          <a:p>
            <a:pPr eaLnBrk="1" hangingPunct="1">
              <a:lnSpc>
                <a:spcPct val="80000"/>
              </a:lnSpc>
              <a:buFont typeface="Wingdings" pitchFamily="2" charset="2"/>
              <a:buNone/>
            </a:pPr>
            <a:r>
              <a:rPr lang="sk-SK" altLang="sk-SK" sz="2000" dirty="0"/>
              <a:t> </a:t>
            </a:r>
          </a:p>
          <a:p>
            <a:pPr eaLnBrk="1" hangingPunct="1">
              <a:lnSpc>
                <a:spcPct val="80000"/>
              </a:lnSpc>
              <a:buFont typeface="Wingdings" pitchFamily="2" charset="2"/>
              <a:buNone/>
            </a:pPr>
            <a:r>
              <a:rPr lang="sk-SK" altLang="sk-SK" sz="2000" dirty="0"/>
              <a:t>    Get to </a:t>
            </a:r>
            <a:r>
              <a:rPr lang="sk-SK" altLang="sk-SK" sz="2000" dirty="0" err="1"/>
              <a:t>know</a:t>
            </a:r>
            <a:r>
              <a:rPr lang="sk-SK" altLang="sk-SK" sz="2000" dirty="0"/>
              <a:t> </a:t>
            </a:r>
            <a:r>
              <a:rPr lang="sk-SK" altLang="sk-SK" sz="2000" dirty="0" err="1"/>
              <a:t>your</a:t>
            </a:r>
            <a:r>
              <a:rPr lang="sk-SK" altLang="sk-SK" sz="2000" dirty="0"/>
              <a:t> </a:t>
            </a:r>
            <a:r>
              <a:rPr lang="sk-SK" altLang="sk-SK" sz="2000" dirty="0" err="1"/>
              <a:t>natural</a:t>
            </a:r>
            <a:r>
              <a:rPr lang="sk-SK" altLang="sk-SK" sz="2000" dirty="0"/>
              <a:t> </a:t>
            </a:r>
            <a:r>
              <a:rPr lang="sk-SK" altLang="sk-SK" sz="2000" dirty="0" err="1"/>
              <a:t>rythm</a:t>
            </a:r>
            <a:endParaRPr lang="sk-SK" altLang="sk-SK" sz="2000" dirty="0"/>
          </a:p>
          <a:p>
            <a:pPr eaLnBrk="1" hangingPunct="1">
              <a:lnSpc>
                <a:spcPct val="80000"/>
              </a:lnSpc>
              <a:buFont typeface="Wingdings" pitchFamily="2" charset="2"/>
              <a:buNone/>
            </a:pPr>
            <a:r>
              <a:rPr lang="sk-SK" altLang="sk-SK" sz="2000" dirty="0"/>
              <a:t>	</a:t>
            </a:r>
            <a:r>
              <a:rPr lang="sk-SK" altLang="sk-SK" sz="2000" dirty="0" err="1"/>
              <a:t>Allocate</a:t>
            </a:r>
            <a:r>
              <a:rPr lang="sk-SK" altLang="sk-SK" sz="2000" dirty="0"/>
              <a:t> </a:t>
            </a:r>
            <a:r>
              <a:rPr lang="sk-SK" altLang="sk-SK" sz="2000" dirty="0" err="1"/>
              <a:t>important</a:t>
            </a:r>
            <a:r>
              <a:rPr lang="sk-SK" altLang="sk-SK" sz="2000" dirty="0"/>
              <a:t> </a:t>
            </a:r>
            <a:r>
              <a:rPr lang="sk-SK" altLang="sk-SK" sz="2000" dirty="0" err="1"/>
              <a:t>tasks</a:t>
            </a:r>
            <a:r>
              <a:rPr lang="sk-SK" altLang="sk-SK" sz="2000" dirty="0"/>
              <a:t> to </a:t>
            </a:r>
            <a:r>
              <a:rPr lang="sk-SK" altLang="sk-SK" sz="2000" dirty="0" err="1"/>
              <a:t>the</a:t>
            </a:r>
            <a:r>
              <a:rPr lang="sk-SK" altLang="sk-SK" sz="2000" dirty="0"/>
              <a:t> </a:t>
            </a:r>
            <a:r>
              <a:rPr lang="sk-SK" altLang="sk-SK" sz="2000" dirty="0" err="1"/>
              <a:t>productive</a:t>
            </a:r>
            <a:r>
              <a:rPr lang="sk-SK" altLang="sk-SK" sz="2000" dirty="0"/>
              <a:t> </a:t>
            </a:r>
            <a:r>
              <a:rPr lang="sk-SK" altLang="sk-SK" sz="2000" dirty="0" err="1"/>
              <a:t>time</a:t>
            </a:r>
            <a:r>
              <a:rPr lang="sk-SK" altLang="sk-SK" sz="2000" dirty="0"/>
              <a:t> and </a:t>
            </a:r>
            <a:r>
              <a:rPr lang="sk-SK" altLang="sk-SK" sz="2000" dirty="0" err="1"/>
              <a:t>routine</a:t>
            </a:r>
            <a:r>
              <a:rPr lang="sk-SK" altLang="sk-SK" sz="2000" dirty="0"/>
              <a:t> </a:t>
            </a:r>
            <a:r>
              <a:rPr lang="sk-SK" altLang="sk-SK" sz="2000" dirty="0" err="1"/>
              <a:t>tasks</a:t>
            </a:r>
            <a:r>
              <a:rPr lang="sk-SK" altLang="sk-SK" sz="2000" dirty="0"/>
              <a:t> to </a:t>
            </a:r>
            <a:r>
              <a:rPr lang="sk-SK" altLang="sk-SK" sz="2000" dirty="0" err="1"/>
              <a:t>the</a:t>
            </a:r>
            <a:r>
              <a:rPr lang="sk-SK" altLang="sk-SK" sz="2000" dirty="0"/>
              <a:t> </a:t>
            </a:r>
            <a:r>
              <a:rPr lang="sk-SK" altLang="sk-SK" sz="2000" dirty="0" err="1"/>
              <a:t>less</a:t>
            </a:r>
            <a:r>
              <a:rPr lang="sk-SK" altLang="sk-SK" sz="2000" dirty="0"/>
              <a:t> </a:t>
            </a:r>
            <a:r>
              <a:rPr lang="sk-SK" altLang="sk-SK" sz="2000" dirty="0" err="1"/>
              <a:t>productive</a:t>
            </a:r>
            <a:r>
              <a:rPr lang="sk-SK" altLang="sk-SK" sz="2000" dirty="0"/>
              <a:t> </a:t>
            </a:r>
            <a:r>
              <a:rPr lang="sk-SK" altLang="sk-SK" sz="2000" dirty="0" err="1"/>
              <a:t>time</a:t>
            </a:r>
            <a:endParaRPr lang="en-US" altLang="sk-SK" sz="2000" dirty="0"/>
          </a:p>
        </p:txBody>
      </p:sp>
    </p:spTree>
    <p:extLst>
      <p:ext uri="{BB962C8B-B14F-4D97-AF65-F5344CB8AC3E}">
        <p14:creationId xmlns:p14="http://schemas.microsoft.com/office/powerpoint/2010/main" val="3587328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140A925-A733-45DE-7687-D032594E18EE}"/>
              </a:ext>
            </a:extLst>
          </p:cNvPr>
          <p:cNvSpPr>
            <a:spLocks noGrp="1" noChangeArrowheads="1"/>
          </p:cNvSpPr>
          <p:nvPr>
            <p:ph type="title"/>
          </p:nvPr>
        </p:nvSpPr>
        <p:spPr/>
        <p:txBody>
          <a:bodyPr/>
          <a:lstStyle/>
          <a:p>
            <a:pPr eaLnBrk="1" hangingPunct="1"/>
            <a:r>
              <a:rPr lang="sk-SK" altLang="sk-SK" sz="4000" dirty="0" err="1"/>
              <a:t>Considration</a:t>
            </a:r>
            <a:r>
              <a:rPr lang="sk-SK" altLang="sk-SK" sz="4000" dirty="0"/>
              <a:t> 5 - </a:t>
            </a:r>
            <a:r>
              <a:rPr lang="sk-SK" altLang="sk-SK" sz="4000" dirty="0" err="1"/>
              <a:t>Planning</a:t>
            </a:r>
            <a:endParaRPr lang="en-US" altLang="sk-SK" sz="4000" dirty="0"/>
          </a:p>
        </p:txBody>
      </p:sp>
      <p:sp>
        <p:nvSpPr>
          <p:cNvPr id="22531" name="Rectangle 3">
            <a:extLst>
              <a:ext uri="{FF2B5EF4-FFF2-40B4-BE49-F238E27FC236}">
                <a16:creationId xmlns:a16="http://schemas.microsoft.com/office/drawing/2014/main" id="{740DC8F1-75C9-E2EE-CB74-B02DC4EA5DCB}"/>
              </a:ext>
            </a:extLst>
          </p:cNvPr>
          <p:cNvSpPr>
            <a:spLocks noGrp="1" noChangeArrowheads="1"/>
          </p:cNvSpPr>
          <p:nvPr>
            <p:ph type="body" idx="1"/>
          </p:nvPr>
        </p:nvSpPr>
        <p:spPr/>
        <p:txBody>
          <a:bodyPr>
            <a:normAutofit/>
          </a:bodyPr>
          <a:lstStyle/>
          <a:p>
            <a:pPr eaLnBrk="1" hangingPunct="1">
              <a:lnSpc>
                <a:spcPct val="90000"/>
              </a:lnSpc>
            </a:pPr>
            <a:r>
              <a:rPr lang="sk-SK" altLang="sk-SK" sz="2400" dirty="0" err="1"/>
              <a:t>Yealy</a:t>
            </a:r>
            <a:endParaRPr lang="sk-SK" altLang="sk-SK" sz="2400" dirty="0"/>
          </a:p>
          <a:p>
            <a:pPr eaLnBrk="1" hangingPunct="1">
              <a:lnSpc>
                <a:spcPct val="90000"/>
              </a:lnSpc>
            </a:pPr>
            <a:r>
              <a:rPr lang="sk-SK" altLang="sk-SK" sz="2400" dirty="0" err="1"/>
              <a:t>Monthly</a:t>
            </a:r>
            <a:r>
              <a:rPr lang="sk-SK" altLang="sk-SK" sz="2400" dirty="0"/>
              <a:t>/</a:t>
            </a:r>
            <a:r>
              <a:rPr lang="sk-SK" altLang="sk-SK" sz="2400" dirty="0" err="1"/>
              <a:t>Weekly</a:t>
            </a:r>
            <a:endParaRPr lang="sk-SK" altLang="sk-SK" sz="2400" dirty="0"/>
          </a:p>
          <a:p>
            <a:pPr eaLnBrk="1" hangingPunct="1">
              <a:lnSpc>
                <a:spcPct val="90000"/>
              </a:lnSpc>
            </a:pPr>
            <a:r>
              <a:rPr lang="sk-SK" altLang="sk-SK" sz="2400" dirty="0" err="1"/>
              <a:t>Daily</a:t>
            </a:r>
            <a:endParaRPr lang="sk-SK" altLang="sk-SK" sz="2400" dirty="0"/>
          </a:p>
          <a:p>
            <a:pPr eaLnBrk="1" hangingPunct="1">
              <a:lnSpc>
                <a:spcPct val="90000"/>
              </a:lnSpc>
            </a:pPr>
            <a:r>
              <a:rPr lang="sk-SK" altLang="sk-SK" sz="2400" dirty="0" err="1"/>
              <a:t>Events</a:t>
            </a:r>
            <a:r>
              <a:rPr lang="sk-SK" altLang="sk-SK" sz="2400" dirty="0"/>
              <a:t> </a:t>
            </a:r>
            <a:r>
              <a:rPr lang="sk-SK" altLang="sk-SK" sz="2400" dirty="0" err="1"/>
              <a:t>vs</a:t>
            </a:r>
            <a:r>
              <a:rPr lang="sk-SK" altLang="sk-SK" sz="2400" dirty="0"/>
              <a:t>. </a:t>
            </a:r>
            <a:r>
              <a:rPr lang="sk-SK" altLang="sk-SK" sz="2400" dirty="0" err="1"/>
              <a:t>tasks</a:t>
            </a:r>
            <a:endParaRPr lang="en-US" altLang="sk-SK" sz="2400" dirty="0"/>
          </a:p>
        </p:txBody>
      </p:sp>
    </p:spTree>
    <p:extLst>
      <p:ext uri="{BB962C8B-B14F-4D97-AF65-F5344CB8AC3E}">
        <p14:creationId xmlns:p14="http://schemas.microsoft.com/office/powerpoint/2010/main" val="3901680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C1315C3-5B49-38D9-D30A-C132CB889D93}"/>
              </a:ext>
            </a:extLst>
          </p:cNvPr>
          <p:cNvSpPr>
            <a:spLocks noGrp="1" noChangeArrowheads="1"/>
          </p:cNvSpPr>
          <p:nvPr>
            <p:ph type="title"/>
          </p:nvPr>
        </p:nvSpPr>
        <p:spPr/>
        <p:txBody>
          <a:bodyPr/>
          <a:lstStyle/>
          <a:p>
            <a:pPr eaLnBrk="1" hangingPunct="1"/>
            <a:r>
              <a:rPr lang="sk-SK" altLang="sk-SK" sz="3200" dirty="0" err="1"/>
              <a:t>Considaration</a:t>
            </a:r>
            <a:r>
              <a:rPr lang="sk-SK" altLang="sk-SK" sz="3200"/>
              <a:t>  </a:t>
            </a:r>
            <a:r>
              <a:rPr lang="sk-SK" altLang="sk-SK" sz="3200" dirty="0"/>
              <a:t>6 – </a:t>
            </a:r>
            <a:r>
              <a:rPr lang="sk-SK" altLang="sk-SK" sz="3200" dirty="0" err="1"/>
              <a:t>eliminating</a:t>
            </a:r>
            <a:r>
              <a:rPr lang="sk-SK" altLang="sk-SK" sz="3200" dirty="0"/>
              <a:t> of </a:t>
            </a:r>
            <a:r>
              <a:rPr lang="sk-SK" altLang="sk-SK" sz="3200" dirty="0" err="1"/>
              <a:t>time</a:t>
            </a:r>
            <a:r>
              <a:rPr lang="sk-SK" altLang="sk-SK" sz="3200" dirty="0"/>
              <a:t> </a:t>
            </a:r>
            <a:r>
              <a:rPr lang="sk-SK" altLang="sk-SK" sz="3200" dirty="0" err="1"/>
              <a:t>thieves</a:t>
            </a:r>
            <a:r>
              <a:rPr lang="sk-SK" altLang="sk-SK" sz="3200" dirty="0"/>
              <a:t> </a:t>
            </a:r>
            <a:endParaRPr lang="en-US" altLang="sk-SK" sz="4000" dirty="0"/>
          </a:p>
        </p:txBody>
      </p:sp>
      <p:sp>
        <p:nvSpPr>
          <p:cNvPr id="24579" name="Rectangle 3">
            <a:extLst>
              <a:ext uri="{FF2B5EF4-FFF2-40B4-BE49-F238E27FC236}">
                <a16:creationId xmlns:a16="http://schemas.microsoft.com/office/drawing/2014/main" id="{A97B8CF4-05BD-4F50-7A29-9F81B14E66AE}"/>
              </a:ext>
            </a:extLst>
          </p:cNvPr>
          <p:cNvSpPr>
            <a:spLocks noGrp="1" noChangeArrowheads="1"/>
          </p:cNvSpPr>
          <p:nvPr>
            <p:ph type="body" idx="1"/>
          </p:nvPr>
        </p:nvSpPr>
        <p:spPr>
          <a:xfrm>
            <a:off x="838200" y="1377634"/>
            <a:ext cx="7772400" cy="5299075"/>
          </a:xfrm>
        </p:spPr>
        <p:txBody>
          <a:bodyPr>
            <a:normAutofit/>
          </a:bodyPr>
          <a:lstStyle/>
          <a:p>
            <a:r>
              <a:rPr lang="en-US" altLang="sk-SK" sz="2400" dirty="0"/>
              <a:t>lack of organization</a:t>
            </a:r>
            <a:endParaRPr lang="sk-SK" altLang="sk-SK" sz="2400" dirty="0"/>
          </a:p>
          <a:p>
            <a:r>
              <a:rPr lang="en-US" altLang="sk-SK" sz="2400" dirty="0"/>
              <a:t>postponing </a:t>
            </a:r>
            <a:r>
              <a:rPr lang="sk-SK" altLang="sk-SK" sz="2400" dirty="0"/>
              <a:t>/</a:t>
            </a:r>
            <a:r>
              <a:rPr lang="sk-SK" altLang="sk-SK" sz="2400" dirty="0" err="1"/>
              <a:t>procrastination</a:t>
            </a:r>
            <a:endParaRPr lang="sk-SK" altLang="sk-SK" sz="2400" dirty="0"/>
          </a:p>
          <a:p>
            <a:r>
              <a:rPr lang="en-US" altLang="sk-SK" sz="2400" dirty="0"/>
              <a:t>inability to say NO</a:t>
            </a:r>
            <a:endParaRPr lang="sk-SK" altLang="sk-SK" sz="2400" dirty="0"/>
          </a:p>
          <a:p>
            <a:r>
              <a:rPr lang="en-US" altLang="sk-SK" sz="2400" dirty="0"/>
              <a:t>indecision</a:t>
            </a:r>
          </a:p>
          <a:p>
            <a:r>
              <a:rPr lang="en-US" altLang="sk-SK" sz="2400" dirty="0"/>
              <a:t>ineffective communication</a:t>
            </a:r>
            <a:endParaRPr lang="sk-SK" altLang="sk-SK" sz="2400" dirty="0"/>
          </a:p>
          <a:p>
            <a:r>
              <a:rPr lang="en-US" altLang="sk-SK" sz="2400" dirty="0"/>
              <a:t>impatience + hurry</a:t>
            </a:r>
            <a:endParaRPr lang="sk-SK" altLang="sk-SK" sz="2400" dirty="0"/>
          </a:p>
          <a:p>
            <a:r>
              <a:rPr lang="en-US" altLang="sk-SK" sz="2400" dirty="0"/>
              <a:t>little/much information</a:t>
            </a:r>
            <a:endParaRPr lang="sk-SK" altLang="sk-SK" sz="2400" dirty="0"/>
          </a:p>
          <a:p>
            <a:r>
              <a:rPr lang="sk-SK" altLang="sk-SK" sz="2400" dirty="0" err="1"/>
              <a:t>Social</a:t>
            </a:r>
            <a:r>
              <a:rPr lang="sk-SK" altLang="sk-SK" sz="2400" dirty="0"/>
              <a:t> </a:t>
            </a:r>
            <a:r>
              <a:rPr lang="sk-SK" altLang="sk-SK" sz="2400" dirty="0" err="1"/>
              <a:t>networks</a:t>
            </a:r>
            <a:endParaRPr lang="sk-SK" altLang="sk-SK" sz="2400" dirty="0"/>
          </a:p>
          <a:p>
            <a:r>
              <a:rPr lang="sk-SK" altLang="sk-SK" sz="2400" dirty="0" err="1"/>
              <a:t>Emails</a:t>
            </a:r>
            <a:endParaRPr lang="en-US" altLang="sk-SK" sz="2400" dirty="0"/>
          </a:p>
        </p:txBody>
      </p:sp>
    </p:spTree>
    <p:extLst>
      <p:ext uri="{BB962C8B-B14F-4D97-AF65-F5344CB8AC3E}">
        <p14:creationId xmlns:p14="http://schemas.microsoft.com/office/powerpoint/2010/main" val="83098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Team </a:t>
            </a:r>
            <a:r>
              <a:rPr lang="sk-SK" dirty="0" err="1"/>
              <a:t>efficiency</a:t>
            </a:r>
            <a:endParaRPr lang="en-GB" dirty="0"/>
          </a:p>
        </p:txBody>
      </p:sp>
      <p:sp>
        <p:nvSpPr>
          <p:cNvPr id="3" name="Zástupný objekt pre text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588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C0DF6-AF1B-1D7E-168B-877F8DA23371}"/>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6A6E2578-67B0-F321-7135-A93E70D9FA53}"/>
              </a:ext>
            </a:extLst>
          </p:cNvPr>
          <p:cNvSpPr>
            <a:spLocks noGrp="1"/>
          </p:cNvSpPr>
          <p:nvPr>
            <p:ph type="body" idx="1"/>
          </p:nvPr>
        </p:nvSpPr>
        <p:spPr/>
        <p:txBody>
          <a:bodyPr/>
          <a:lstStyle/>
          <a:p>
            <a:endParaRPr lang="en-SK"/>
          </a:p>
        </p:txBody>
      </p:sp>
      <p:pic>
        <p:nvPicPr>
          <p:cNvPr id="5" name="Picture 4" descr="A paper with text on it&#10;&#10;Description automatically generated">
            <a:extLst>
              <a:ext uri="{FF2B5EF4-FFF2-40B4-BE49-F238E27FC236}">
                <a16:creationId xmlns:a16="http://schemas.microsoft.com/office/drawing/2014/main" id="{513F3551-3ECF-8632-F663-74DA05568F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182" y="0"/>
            <a:ext cx="3195635" cy="6858000"/>
          </a:xfrm>
          <a:prstGeom prst="rect">
            <a:avLst/>
          </a:prstGeom>
        </p:spPr>
      </p:pic>
    </p:spTree>
    <p:extLst>
      <p:ext uri="{BB962C8B-B14F-4D97-AF65-F5344CB8AC3E}">
        <p14:creationId xmlns:p14="http://schemas.microsoft.com/office/powerpoint/2010/main" val="1666317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9F663-01F0-F0A7-DD87-FEA748BF97B3}"/>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520B7CF0-6F23-00B2-2D7F-D6655DE96A65}"/>
              </a:ext>
            </a:extLst>
          </p:cNvPr>
          <p:cNvSpPr>
            <a:spLocks noGrp="1"/>
          </p:cNvSpPr>
          <p:nvPr>
            <p:ph type="body" idx="1"/>
          </p:nvPr>
        </p:nvSpPr>
        <p:spPr/>
        <p:txBody>
          <a:bodyPr/>
          <a:lstStyle/>
          <a:p>
            <a:endParaRPr lang="en-SK"/>
          </a:p>
        </p:txBody>
      </p:sp>
      <p:pic>
        <p:nvPicPr>
          <p:cNvPr id="5" name="Picture 4" descr="A list of questions with text&#10;&#10;Description automatically generated with medium confidence">
            <a:extLst>
              <a:ext uri="{FF2B5EF4-FFF2-40B4-BE49-F238E27FC236}">
                <a16:creationId xmlns:a16="http://schemas.microsoft.com/office/drawing/2014/main" id="{D198EFAC-6C8E-F477-9A7E-3BD2A135C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3753" y="0"/>
            <a:ext cx="3424494" cy="6858000"/>
          </a:xfrm>
          <a:prstGeom prst="rect">
            <a:avLst/>
          </a:prstGeom>
        </p:spPr>
      </p:pic>
    </p:spTree>
    <p:extLst>
      <p:ext uri="{BB962C8B-B14F-4D97-AF65-F5344CB8AC3E}">
        <p14:creationId xmlns:p14="http://schemas.microsoft.com/office/powerpoint/2010/main" val="2360586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Consideration</a:t>
            </a:r>
            <a:r>
              <a:rPr lang="sk-SK" dirty="0"/>
              <a:t> 1 - </a:t>
            </a:r>
            <a:r>
              <a:rPr lang="sk-SK" dirty="0" err="1"/>
              <a:t>Clear</a:t>
            </a:r>
            <a:r>
              <a:rPr lang="sk-SK" dirty="0"/>
              <a:t> </a:t>
            </a:r>
            <a:r>
              <a:rPr lang="sk-SK" dirty="0" err="1"/>
              <a:t>goals</a:t>
            </a:r>
            <a:endParaRPr lang="en-GB" dirty="0"/>
          </a:p>
        </p:txBody>
      </p:sp>
      <p:sp>
        <p:nvSpPr>
          <p:cNvPr id="3" name="Zástupný objekt pre obsah 2"/>
          <p:cNvSpPr>
            <a:spLocks noGrp="1"/>
          </p:cNvSpPr>
          <p:nvPr>
            <p:ph idx="1"/>
          </p:nvPr>
        </p:nvSpPr>
        <p:spPr/>
        <p:txBody>
          <a:bodyPr/>
          <a:lstStyle/>
          <a:p>
            <a:r>
              <a:rPr lang="sk-SK" dirty="0" err="1"/>
              <a:t>Specific</a:t>
            </a:r>
            <a:r>
              <a:rPr lang="sk-SK" dirty="0"/>
              <a:t>/</a:t>
            </a:r>
            <a:r>
              <a:rPr lang="sk-SK" dirty="0" err="1"/>
              <a:t>Stretching</a:t>
            </a:r>
            <a:endParaRPr lang="sk-SK" dirty="0"/>
          </a:p>
          <a:p>
            <a:r>
              <a:rPr lang="sk-SK" dirty="0" err="1"/>
              <a:t>Measurable</a:t>
            </a:r>
            <a:endParaRPr lang="sk-SK" dirty="0"/>
          </a:p>
          <a:p>
            <a:r>
              <a:rPr lang="sk-SK" dirty="0" err="1"/>
              <a:t>Attainable</a:t>
            </a:r>
            <a:endParaRPr lang="sk-SK" dirty="0"/>
          </a:p>
          <a:p>
            <a:r>
              <a:rPr lang="sk-SK" dirty="0" err="1"/>
              <a:t>Relevant</a:t>
            </a:r>
            <a:endParaRPr lang="sk-SK" dirty="0"/>
          </a:p>
          <a:p>
            <a:r>
              <a:rPr lang="sk-SK" dirty="0" err="1"/>
              <a:t>Trackable</a:t>
            </a:r>
            <a:r>
              <a:rPr lang="sk-SK" dirty="0"/>
              <a:t>/</a:t>
            </a:r>
            <a:r>
              <a:rPr lang="sk-SK" dirty="0" err="1"/>
              <a:t>Timable</a:t>
            </a:r>
            <a:endParaRPr lang="sk-SK" dirty="0"/>
          </a:p>
        </p:txBody>
      </p:sp>
    </p:spTree>
    <p:extLst>
      <p:ext uri="{BB962C8B-B14F-4D97-AF65-F5344CB8AC3E}">
        <p14:creationId xmlns:p14="http://schemas.microsoft.com/office/powerpoint/2010/main" val="1582744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Consideration</a:t>
            </a:r>
            <a:r>
              <a:rPr lang="sk-SK" dirty="0"/>
              <a:t> 2 -</a:t>
            </a:r>
            <a:r>
              <a:rPr lang="sk-SK" dirty="0" err="1"/>
              <a:t>Clear</a:t>
            </a:r>
            <a:r>
              <a:rPr lang="sk-SK" dirty="0"/>
              <a:t> </a:t>
            </a:r>
            <a:r>
              <a:rPr lang="sk-SK" dirty="0" err="1"/>
              <a:t>communication</a:t>
            </a:r>
            <a:endParaRPr lang="en-GB" dirty="0"/>
          </a:p>
        </p:txBody>
      </p:sp>
      <p:sp>
        <p:nvSpPr>
          <p:cNvPr id="3" name="Zástupný objekt pre obsah 2"/>
          <p:cNvSpPr>
            <a:spLocks noGrp="1"/>
          </p:cNvSpPr>
          <p:nvPr>
            <p:ph idx="1"/>
          </p:nvPr>
        </p:nvSpPr>
        <p:spPr/>
        <p:txBody>
          <a:bodyPr/>
          <a:lstStyle/>
          <a:p>
            <a:r>
              <a:rPr lang="en-US" dirty="0"/>
              <a:t>Seek First to Understand, Then to Be Understood</a:t>
            </a:r>
            <a:endParaRPr lang="sk-SK" dirty="0"/>
          </a:p>
          <a:p>
            <a:r>
              <a:rPr lang="sk-SK" dirty="0" err="1"/>
              <a:t>Efficient</a:t>
            </a:r>
            <a:r>
              <a:rPr lang="sk-SK" dirty="0"/>
              <a:t> </a:t>
            </a:r>
            <a:r>
              <a:rPr lang="sk-SK" dirty="0" err="1"/>
              <a:t>meeting</a:t>
            </a:r>
            <a:r>
              <a:rPr lang="sk-SK" dirty="0"/>
              <a:t> + </a:t>
            </a:r>
            <a:r>
              <a:rPr lang="sk-SK" dirty="0" err="1"/>
              <a:t>written</a:t>
            </a:r>
            <a:r>
              <a:rPr lang="sk-SK" dirty="0"/>
              <a:t> </a:t>
            </a:r>
            <a:r>
              <a:rPr lang="sk-SK" dirty="0" err="1"/>
              <a:t>record</a:t>
            </a:r>
            <a:r>
              <a:rPr lang="sk-SK" dirty="0"/>
              <a:t> on </a:t>
            </a:r>
            <a:r>
              <a:rPr lang="sk-SK" dirty="0" err="1"/>
              <a:t>what</a:t>
            </a:r>
            <a:r>
              <a:rPr lang="sk-SK" dirty="0"/>
              <a:t> </a:t>
            </a:r>
            <a:r>
              <a:rPr lang="sk-SK" dirty="0" err="1"/>
              <a:t>was</a:t>
            </a:r>
            <a:r>
              <a:rPr lang="sk-SK" dirty="0"/>
              <a:t> </a:t>
            </a:r>
            <a:r>
              <a:rPr lang="sk-SK" dirty="0" err="1"/>
              <a:t>agreed</a:t>
            </a:r>
            <a:endParaRPr lang="sk-SK" dirty="0"/>
          </a:p>
          <a:p>
            <a:r>
              <a:rPr lang="sk-SK" dirty="0" err="1"/>
              <a:t>Beware</a:t>
            </a:r>
            <a:r>
              <a:rPr lang="sk-SK" dirty="0"/>
              <a:t> of </a:t>
            </a:r>
            <a:r>
              <a:rPr lang="sk-SK" dirty="0" err="1"/>
              <a:t>the</a:t>
            </a:r>
            <a:r>
              <a:rPr lang="sk-SK" dirty="0"/>
              <a:t> </a:t>
            </a:r>
            <a:r>
              <a:rPr lang="sk-SK" dirty="0" err="1"/>
              <a:t>emails</a:t>
            </a:r>
            <a:endParaRPr lang="sk-SK" dirty="0"/>
          </a:p>
          <a:p>
            <a:endParaRPr lang="en-GB" dirty="0"/>
          </a:p>
        </p:txBody>
      </p:sp>
    </p:spTree>
    <p:extLst>
      <p:ext uri="{BB962C8B-B14F-4D97-AF65-F5344CB8AC3E}">
        <p14:creationId xmlns:p14="http://schemas.microsoft.com/office/powerpoint/2010/main" val="2664767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Consideration</a:t>
            </a:r>
            <a:r>
              <a:rPr lang="sk-SK" dirty="0"/>
              <a:t> 3- </a:t>
            </a:r>
            <a:r>
              <a:rPr lang="sk-SK" dirty="0" err="1"/>
              <a:t>Clear</a:t>
            </a:r>
            <a:r>
              <a:rPr lang="sk-SK" dirty="0"/>
              <a:t> </a:t>
            </a:r>
            <a:r>
              <a:rPr lang="sk-SK" dirty="0" err="1"/>
              <a:t>responsibilities</a:t>
            </a:r>
            <a:endParaRPr lang="en-GB" dirty="0"/>
          </a:p>
        </p:txBody>
      </p:sp>
      <p:sp>
        <p:nvSpPr>
          <p:cNvPr id="3" name="Zástupný objekt pre obsah 2"/>
          <p:cNvSpPr>
            <a:spLocks noGrp="1"/>
          </p:cNvSpPr>
          <p:nvPr>
            <p:ph idx="1"/>
          </p:nvPr>
        </p:nvSpPr>
        <p:spPr/>
        <p:txBody>
          <a:bodyPr/>
          <a:lstStyle/>
          <a:p>
            <a:r>
              <a:rPr lang="sk-SK" dirty="0" err="1"/>
              <a:t>Think</a:t>
            </a:r>
            <a:r>
              <a:rPr lang="sk-SK" dirty="0"/>
              <a:t> </a:t>
            </a:r>
            <a:r>
              <a:rPr lang="sk-SK" dirty="0" err="1"/>
              <a:t>Win</a:t>
            </a:r>
            <a:r>
              <a:rPr lang="sk-SK" dirty="0"/>
              <a:t>/</a:t>
            </a:r>
            <a:r>
              <a:rPr lang="sk-SK" dirty="0" err="1"/>
              <a:t>Win</a:t>
            </a:r>
            <a:endParaRPr lang="sk-SK" b="1" dirty="0"/>
          </a:p>
          <a:p>
            <a:r>
              <a:rPr lang="sk-SK" dirty="0" err="1"/>
              <a:t>Synergy</a:t>
            </a:r>
            <a:endParaRPr lang="en-GB" dirty="0"/>
          </a:p>
        </p:txBody>
      </p:sp>
    </p:spTree>
    <p:extLst>
      <p:ext uri="{BB962C8B-B14F-4D97-AF65-F5344CB8AC3E}">
        <p14:creationId xmlns:p14="http://schemas.microsoft.com/office/powerpoint/2010/main" val="281345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err="1"/>
              <a:t>Organizational</a:t>
            </a:r>
            <a:r>
              <a:rPr lang="sk-SK" dirty="0"/>
              <a:t> </a:t>
            </a:r>
            <a:r>
              <a:rPr lang="sk-SK" dirty="0" err="1"/>
              <a:t>efficiency</a:t>
            </a:r>
            <a:endParaRPr lang="en-GB" dirty="0"/>
          </a:p>
        </p:txBody>
      </p:sp>
      <p:sp>
        <p:nvSpPr>
          <p:cNvPr id="5" name="Zástupný objekt pre text 4"/>
          <p:cNvSpPr>
            <a:spLocks noGrp="1"/>
          </p:cNvSpPr>
          <p:nvPr>
            <p:ph type="body" idx="1"/>
          </p:nvPr>
        </p:nvSpPr>
        <p:spPr/>
        <p:txBody>
          <a:bodyPr/>
          <a:lstStyle/>
          <a:p>
            <a:endParaRPr lang="en-GB"/>
          </a:p>
        </p:txBody>
      </p:sp>
    </p:spTree>
    <p:extLst>
      <p:ext uri="{BB962C8B-B14F-4D97-AF65-F5344CB8AC3E}">
        <p14:creationId xmlns:p14="http://schemas.microsoft.com/office/powerpoint/2010/main" val="25665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sk-SK" dirty="0" err="1"/>
              <a:t>Personal</a:t>
            </a:r>
            <a:r>
              <a:rPr lang="sk-SK" dirty="0"/>
              <a:t> </a:t>
            </a:r>
            <a:r>
              <a:rPr lang="sk-SK" dirty="0" err="1"/>
              <a:t>efficiency</a:t>
            </a:r>
            <a:endParaRPr lang="en-GB" dirty="0"/>
          </a:p>
        </p:txBody>
      </p:sp>
      <p:sp>
        <p:nvSpPr>
          <p:cNvPr id="5" name="Zástupný objekt pre text 4"/>
          <p:cNvSpPr>
            <a:spLocks noGrp="1"/>
          </p:cNvSpPr>
          <p:nvPr>
            <p:ph type="body" idx="1"/>
          </p:nvPr>
        </p:nvSpPr>
        <p:spPr/>
        <p:txBody>
          <a:bodyPr/>
          <a:lstStyle/>
          <a:p>
            <a:endParaRPr lang="en-GB"/>
          </a:p>
        </p:txBody>
      </p:sp>
    </p:spTree>
    <p:extLst>
      <p:ext uri="{BB962C8B-B14F-4D97-AF65-F5344CB8AC3E}">
        <p14:creationId xmlns:p14="http://schemas.microsoft.com/office/powerpoint/2010/main" val="3398938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p:cNvPicPr>
            <a:picLocks noChangeAspect="1"/>
          </p:cNvPicPr>
          <p:nvPr/>
        </p:nvPicPr>
        <p:blipFill>
          <a:blip r:embed="rId3"/>
          <a:stretch>
            <a:fillRect/>
          </a:stretch>
        </p:blipFill>
        <p:spPr>
          <a:xfrm>
            <a:off x="1007497" y="-8918"/>
            <a:ext cx="10080805" cy="6988794"/>
          </a:xfrm>
          <a:prstGeom prst="rect">
            <a:avLst/>
          </a:prstGeom>
        </p:spPr>
      </p:pic>
    </p:spTree>
    <p:extLst>
      <p:ext uri="{BB962C8B-B14F-4D97-AF65-F5344CB8AC3E}">
        <p14:creationId xmlns:p14="http://schemas.microsoft.com/office/powerpoint/2010/main" val="1469957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p:cNvPicPr>
            <a:picLocks noChangeAspect="1"/>
          </p:cNvPicPr>
          <p:nvPr/>
        </p:nvPicPr>
        <p:blipFill>
          <a:blip r:embed="rId3"/>
          <a:stretch>
            <a:fillRect/>
          </a:stretch>
        </p:blipFill>
        <p:spPr>
          <a:xfrm>
            <a:off x="1679061" y="97876"/>
            <a:ext cx="9130110" cy="6618045"/>
          </a:xfrm>
          <a:prstGeom prst="rect">
            <a:avLst/>
          </a:prstGeom>
        </p:spPr>
      </p:pic>
    </p:spTree>
    <p:extLst>
      <p:ext uri="{BB962C8B-B14F-4D97-AF65-F5344CB8AC3E}">
        <p14:creationId xmlns:p14="http://schemas.microsoft.com/office/powerpoint/2010/main" val="7946855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Changes in the context of the HR function</a:t>
            </a:r>
            <a:r>
              <a:rPr lang="sk-SK" dirty="0"/>
              <a:t> - </a:t>
            </a:r>
            <a:r>
              <a:rPr lang="en-US" dirty="0"/>
              <a:t>Social context </a:t>
            </a:r>
            <a:endParaRPr lang="en-GB" dirty="0"/>
          </a:p>
        </p:txBody>
      </p:sp>
      <p:sp>
        <p:nvSpPr>
          <p:cNvPr id="3" name="Zástupný objekt pre obsah 2"/>
          <p:cNvSpPr>
            <a:spLocks noGrp="1"/>
          </p:cNvSpPr>
          <p:nvPr>
            <p:ph idx="1"/>
          </p:nvPr>
        </p:nvSpPr>
        <p:spPr/>
        <p:txBody>
          <a:bodyPr>
            <a:normAutofit fontScale="92500" lnSpcReduction="10000"/>
          </a:bodyPr>
          <a:lstStyle/>
          <a:p>
            <a:r>
              <a:rPr lang="en-US" dirty="0"/>
              <a:t>evolution in different generations – baby boomers, X, Y, Z </a:t>
            </a:r>
            <a:endParaRPr lang="sk-SK" dirty="0"/>
          </a:p>
          <a:p>
            <a:r>
              <a:rPr lang="sk-SK" dirty="0" err="1"/>
              <a:t>Focus</a:t>
            </a:r>
            <a:r>
              <a:rPr lang="sk-SK" dirty="0"/>
              <a:t> on </a:t>
            </a:r>
            <a:r>
              <a:rPr lang="en-US" dirty="0"/>
              <a:t>balanced personal life </a:t>
            </a:r>
            <a:endParaRPr lang="sk-SK" dirty="0"/>
          </a:p>
          <a:p>
            <a:r>
              <a:rPr lang="sk-SK" dirty="0"/>
              <a:t>W</a:t>
            </a:r>
            <a:r>
              <a:rPr lang="en-US" dirty="0" err="1"/>
              <a:t>ork</a:t>
            </a:r>
            <a:r>
              <a:rPr lang="en-US" dirty="0"/>
              <a:t> loses its place as a central value in society</a:t>
            </a:r>
            <a:endParaRPr lang="sk-SK" dirty="0"/>
          </a:p>
          <a:p>
            <a:r>
              <a:rPr lang="en-US" dirty="0"/>
              <a:t>young people who are more individualistic (give-and-take relationship, desire for autonomy</a:t>
            </a:r>
            <a:r>
              <a:rPr lang="sk-SK" dirty="0"/>
              <a:t>)</a:t>
            </a:r>
          </a:p>
          <a:p>
            <a:r>
              <a:rPr lang="en-US" dirty="0"/>
              <a:t>women more concerned about professional equality</a:t>
            </a:r>
            <a:endParaRPr lang="sk-SK" dirty="0"/>
          </a:p>
          <a:p>
            <a:r>
              <a:rPr lang="en-US" dirty="0"/>
              <a:t>seniors sometimes badly treated  </a:t>
            </a:r>
            <a:endParaRPr lang="sk-SK" dirty="0"/>
          </a:p>
          <a:p>
            <a:r>
              <a:rPr lang="en-US" dirty="0"/>
              <a:t>the situation of executives (managers) weakened and deteriorated  </a:t>
            </a:r>
            <a:endParaRPr lang="sk-SK" dirty="0"/>
          </a:p>
          <a:p>
            <a:r>
              <a:rPr lang="en-US" dirty="0"/>
              <a:t>weakened unions</a:t>
            </a:r>
            <a:endParaRPr lang="sk-SK" dirty="0"/>
          </a:p>
          <a:p>
            <a:r>
              <a:rPr lang="en-US" dirty="0"/>
              <a:t>stress and suffering at work</a:t>
            </a:r>
            <a:endParaRPr lang="en-GB" dirty="0"/>
          </a:p>
        </p:txBody>
      </p:sp>
    </p:spTree>
    <p:extLst>
      <p:ext uri="{BB962C8B-B14F-4D97-AF65-F5344CB8AC3E}">
        <p14:creationId xmlns:p14="http://schemas.microsoft.com/office/powerpoint/2010/main" val="3902184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Changes in the context of the HR function</a:t>
            </a:r>
            <a:r>
              <a:rPr lang="sk-SK" dirty="0"/>
              <a:t> – </a:t>
            </a:r>
            <a:br>
              <a:rPr lang="sk-SK" dirty="0"/>
            </a:br>
            <a:r>
              <a:rPr lang="sk-SK" dirty="0"/>
              <a:t>Economic </a:t>
            </a:r>
            <a:r>
              <a:rPr lang="sk-SK" dirty="0" err="1"/>
              <a:t>context</a:t>
            </a:r>
            <a:endParaRPr lang="en-GB" dirty="0"/>
          </a:p>
        </p:txBody>
      </p:sp>
      <p:sp>
        <p:nvSpPr>
          <p:cNvPr id="3" name="Zástupný objekt pre obsah 2"/>
          <p:cNvSpPr>
            <a:spLocks noGrp="1"/>
          </p:cNvSpPr>
          <p:nvPr>
            <p:ph idx="1"/>
          </p:nvPr>
        </p:nvSpPr>
        <p:spPr/>
        <p:txBody>
          <a:bodyPr>
            <a:normAutofit/>
          </a:bodyPr>
          <a:lstStyle/>
          <a:p>
            <a:r>
              <a:rPr lang="en-US" dirty="0"/>
              <a:t>increased competition =&gt; more acute imperatives of profitability</a:t>
            </a:r>
            <a:endParaRPr lang="sk-SK" dirty="0"/>
          </a:p>
          <a:p>
            <a:r>
              <a:rPr lang="en-US" dirty="0"/>
              <a:t>unfavorable demographics =&gt; labor shortage</a:t>
            </a:r>
            <a:endParaRPr lang="sk-SK" dirty="0"/>
          </a:p>
          <a:p>
            <a:r>
              <a:rPr lang="en-US" dirty="0"/>
              <a:t>new technologies =&gt; need for new skills</a:t>
            </a:r>
            <a:endParaRPr lang="sk-SK" dirty="0"/>
          </a:p>
          <a:p>
            <a:r>
              <a:rPr lang="en-US" dirty="0"/>
              <a:t>demand for a strong capacity for abstraction</a:t>
            </a:r>
            <a:r>
              <a:rPr lang="sk-SK" dirty="0"/>
              <a:t>, </a:t>
            </a:r>
            <a:r>
              <a:rPr lang="en-US" dirty="0"/>
              <a:t>know</a:t>
            </a:r>
            <a:r>
              <a:rPr lang="sk-SK" dirty="0"/>
              <a:t>-</a:t>
            </a:r>
            <a:r>
              <a:rPr lang="en-US" dirty="0"/>
              <a:t>how</a:t>
            </a:r>
            <a:r>
              <a:rPr lang="sk-SK" dirty="0"/>
              <a:t>, </a:t>
            </a:r>
            <a:r>
              <a:rPr lang="en-US" dirty="0"/>
              <a:t> </a:t>
            </a:r>
            <a:r>
              <a:rPr lang="sk-SK" dirty="0" err="1"/>
              <a:t>sorting</a:t>
            </a:r>
            <a:r>
              <a:rPr lang="sk-SK" dirty="0"/>
              <a:t> </a:t>
            </a:r>
            <a:r>
              <a:rPr lang="en-US" dirty="0"/>
              <a:t>and </a:t>
            </a:r>
            <a:r>
              <a:rPr lang="en-US" dirty="0" err="1"/>
              <a:t>prioriti</a:t>
            </a:r>
            <a:r>
              <a:rPr lang="sk-SK" dirty="0" err="1"/>
              <a:t>zing</a:t>
            </a:r>
            <a:r>
              <a:rPr lang="en-US" dirty="0"/>
              <a:t> information</a:t>
            </a:r>
            <a:r>
              <a:rPr lang="sk-SK" dirty="0"/>
              <a:t>, </a:t>
            </a:r>
            <a:r>
              <a:rPr lang="en-US" dirty="0"/>
              <a:t>management capabilities</a:t>
            </a:r>
            <a:endParaRPr lang="sk-SK" dirty="0"/>
          </a:p>
          <a:p>
            <a:r>
              <a:rPr lang="en-US" dirty="0"/>
              <a:t>work in a network and/or in a project</a:t>
            </a:r>
            <a:endParaRPr lang="sk-SK" dirty="0"/>
          </a:p>
          <a:p>
            <a:r>
              <a:rPr lang="en-US" dirty="0"/>
              <a:t>omnipresent change</a:t>
            </a:r>
            <a:endParaRPr lang="sk-SK" dirty="0"/>
          </a:p>
          <a:p>
            <a:r>
              <a:rPr lang="en-US" dirty="0"/>
              <a:t>questioning of the profession</a:t>
            </a:r>
            <a:endParaRPr lang="en-GB" dirty="0"/>
          </a:p>
        </p:txBody>
      </p:sp>
    </p:spTree>
    <p:extLst>
      <p:ext uri="{BB962C8B-B14F-4D97-AF65-F5344CB8AC3E}">
        <p14:creationId xmlns:p14="http://schemas.microsoft.com/office/powerpoint/2010/main" val="3891250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Current</a:t>
            </a:r>
            <a:r>
              <a:rPr lang="sk-SK" dirty="0"/>
              <a:t> </a:t>
            </a:r>
            <a:r>
              <a:rPr lang="sk-SK" dirty="0" err="1"/>
              <a:t>shift</a:t>
            </a:r>
            <a:r>
              <a:rPr lang="sk-SK" dirty="0"/>
              <a:t> in </a:t>
            </a:r>
            <a:r>
              <a:rPr lang="sk-SK" dirty="0" err="1"/>
              <a:t>paradigm</a:t>
            </a:r>
            <a:endParaRPr lang="en-GB" dirty="0"/>
          </a:p>
        </p:txBody>
      </p:sp>
      <p:sp>
        <p:nvSpPr>
          <p:cNvPr id="3" name="Zástupný objekt pre obsah 2"/>
          <p:cNvSpPr>
            <a:spLocks noGrp="1"/>
          </p:cNvSpPr>
          <p:nvPr>
            <p:ph idx="1"/>
          </p:nvPr>
        </p:nvSpPr>
        <p:spPr/>
        <p:txBody>
          <a:bodyPr>
            <a:normAutofit fontScale="92500" lnSpcReduction="20000"/>
          </a:bodyPr>
          <a:lstStyle/>
          <a:p>
            <a:pPr marL="0" indent="0">
              <a:buNone/>
              <a:tabLst>
                <a:tab pos="4124325" algn="l"/>
              </a:tabLst>
            </a:pPr>
            <a:r>
              <a:rPr lang="en-GB" b="1" dirty="0"/>
              <a:t>Before</a:t>
            </a:r>
            <a:r>
              <a:rPr lang="sk-SK" dirty="0"/>
              <a:t>	</a:t>
            </a:r>
            <a:r>
              <a:rPr lang="en-GB" dirty="0"/>
              <a:t> </a:t>
            </a:r>
            <a:r>
              <a:rPr lang="sk-SK" dirty="0"/>
              <a:t>		</a:t>
            </a:r>
            <a:r>
              <a:rPr lang="sk-SK" b="1" dirty="0"/>
              <a:t>T</a:t>
            </a:r>
            <a:r>
              <a:rPr lang="en-GB" b="1" dirty="0" err="1"/>
              <a:t>oday</a:t>
            </a:r>
            <a:endParaRPr lang="sk-SK" b="1" dirty="0"/>
          </a:p>
          <a:p>
            <a:pPr marL="0" indent="0">
              <a:buNone/>
              <a:tabLst>
                <a:tab pos="4124325" algn="l"/>
              </a:tabLst>
            </a:pPr>
            <a:r>
              <a:rPr lang="en-GB" dirty="0"/>
              <a:t>Obedience</a:t>
            </a:r>
            <a:r>
              <a:rPr lang="sk-SK" dirty="0"/>
              <a:t>	</a:t>
            </a:r>
            <a:r>
              <a:rPr lang="en-GB" dirty="0"/>
              <a:t> </a:t>
            </a:r>
            <a:r>
              <a:rPr lang="sk-SK" dirty="0"/>
              <a:t>		</a:t>
            </a:r>
            <a:r>
              <a:rPr lang="en-GB" dirty="0"/>
              <a:t>responsibility</a:t>
            </a:r>
            <a:endParaRPr lang="sk-SK" dirty="0"/>
          </a:p>
          <a:p>
            <a:pPr marL="0" indent="0">
              <a:buNone/>
              <a:tabLst>
                <a:tab pos="4124325" algn="l"/>
              </a:tabLst>
            </a:pPr>
            <a:r>
              <a:rPr lang="en-GB" dirty="0"/>
              <a:t>assigned tasks </a:t>
            </a:r>
            <a:r>
              <a:rPr lang="sk-SK" dirty="0"/>
              <a:t>			</a:t>
            </a:r>
            <a:r>
              <a:rPr lang="en-GB" dirty="0"/>
              <a:t>concrete goals</a:t>
            </a:r>
            <a:endParaRPr lang="sk-SK" dirty="0"/>
          </a:p>
          <a:p>
            <a:pPr marL="0" indent="0">
              <a:buNone/>
              <a:tabLst>
                <a:tab pos="4214813" algn="l"/>
              </a:tabLst>
            </a:pPr>
            <a:r>
              <a:rPr lang="en-GB" dirty="0" err="1"/>
              <a:t>Silen</a:t>
            </a:r>
            <a:r>
              <a:rPr lang="sk-SK" dirty="0" err="1"/>
              <a:t>ce</a:t>
            </a:r>
            <a:r>
              <a:rPr lang="sk-SK" dirty="0"/>
              <a:t>	</a:t>
            </a:r>
            <a:r>
              <a:rPr lang="en-GB" dirty="0"/>
              <a:t> </a:t>
            </a:r>
            <a:r>
              <a:rPr lang="sk-SK" dirty="0"/>
              <a:t>		</a:t>
            </a:r>
            <a:r>
              <a:rPr lang="en-GB" dirty="0"/>
              <a:t>communication</a:t>
            </a:r>
            <a:endParaRPr lang="sk-SK" dirty="0"/>
          </a:p>
          <a:p>
            <a:pPr marL="0" indent="0">
              <a:buNone/>
              <a:tabLst>
                <a:tab pos="4306888" algn="l"/>
              </a:tabLst>
            </a:pPr>
            <a:r>
              <a:rPr lang="en-GB" dirty="0"/>
              <a:t>Execution</a:t>
            </a:r>
            <a:r>
              <a:rPr lang="sk-SK" dirty="0"/>
              <a:t>			</a:t>
            </a:r>
            <a:r>
              <a:rPr lang="en-GB" dirty="0"/>
              <a:t>initiatives</a:t>
            </a:r>
            <a:r>
              <a:rPr lang="sk-SK" dirty="0"/>
              <a:t> </a:t>
            </a:r>
            <a:r>
              <a:rPr lang="en-GB" dirty="0"/>
              <a:t>proposal</a:t>
            </a:r>
            <a:endParaRPr lang="sk-SK" dirty="0"/>
          </a:p>
          <a:p>
            <a:pPr marL="0" indent="0">
              <a:buNone/>
            </a:pPr>
            <a:r>
              <a:rPr lang="en-GB" dirty="0"/>
              <a:t>Repetitive</a:t>
            </a:r>
            <a:r>
              <a:rPr lang="sk-SK" dirty="0"/>
              <a:t>/</a:t>
            </a:r>
            <a:r>
              <a:rPr lang="en-GB" dirty="0"/>
              <a:t>routine </a:t>
            </a:r>
            <a:r>
              <a:rPr lang="sk-SK" dirty="0"/>
              <a:t>				</a:t>
            </a:r>
            <a:r>
              <a:rPr lang="en-GB" dirty="0"/>
              <a:t>adaptation</a:t>
            </a:r>
            <a:r>
              <a:rPr lang="sk-SK" dirty="0"/>
              <a:t>/</a:t>
            </a:r>
            <a:r>
              <a:rPr lang="en-GB" dirty="0"/>
              <a:t>progress</a:t>
            </a:r>
            <a:endParaRPr lang="sk-SK" dirty="0"/>
          </a:p>
          <a:p>
            <a:pPr marL="0" indent="0">
              <a:buNone/>
            </a:pPr>
            <a:r>
              <a:rPr lang="en-GB" dirty="0"/>
              <a:t>hierarchical distance</a:t>
            </a:r>
            <a:r>
              <a:rPr lang="sk-SK" dirty="0"/>
              <a:t>			</a:t>
            </a:r>
            <a:r>
              <a:rPr lang="en-GB" dirty="0"/>
              <a:t>co-production of solutions</a:t>
            </a:r>
            <a:endParaRPr lang="sk-SK" dirty="0"/>
          </a:p>
          <a:p>
            <a:pPr marL="0" indent="0">
              <a:buNone/>
            </a:pPr>
            <a:r>
              <a:rPr lang="en-GB" dirty="0"/>
              <a:t>habituation </a:t>
            </a:r>
            <a:r>
              <a:rPr lang="sk-SK" dirty="0"/>
              <a:t>					</a:t>
            </a:r>
            <a:r>
              <a:rPr lang="en-GB" dirty="0"/>
              <a:t>training, professionalism</a:t>
            </a:r>
            <a:endParaRPr lang="sk-SK" dirty="0"/>
          </a:p>
          <a:p>
            <a:pPr marL="0" indent="0">
              <a:buNone/>
            </a:pPr>
            <a:r>
              <a:rPr lang="en-GB" dirty="0"/>
              <a:t>conflicting interests</a:t>
            </a:r>
            <a:r>
              <a:rPr lang="sk-SK" dirty="0"/>
              <a:t>	</a:t>
            </a:r>
            <a:r>
              <a:rPr lang="en-GB" dirty="0"/>
              <a:t> </a:t>
            </a:r>
            <a:r>
              <a:rPr lang="sk-SK" dirty="0"/>
              <a:t>			</a:t>
            </a:r>
            <a:r>
              <a:rPr lang="en-GB" dirty="0"/>
              <a:t>partnership</a:t>
            </a:r>
            <a:r>
              <a:rPr lang="sk-SK" dirty="0"/>
              <a:t> </a:t>
            </a:r>
            <a:r>
              <a:rPr lang="en-GB" dirty="0"/>
              <a:t>initiation</a:t>
            </a:r>
            <a:endParaRPr lang="sk-SK" dirty="0"/>
          </a:p>
          <a:p>
            <a:pPr marL="0" indent="0">
              <a:buNone/>
            </a:pPr>
            <a:r>
              <a:rPr lang="en-GB" dirty="0"/>
              <a:t>by carrot and stick </a:t>
            </a:r>
            <a:r>
              <a:rPr lang="en-GB" dirty="0" err="1"/>
              <a:t>motivat</a:t>
            </a:r>
            <a:r>
              <a:rPr lang="sk-SK" dirty="0" err="1"/>
              <a:t>ion</a:t>
            </a:r>
            <a:r>
              <a:rPr lang="sk-SK" dirty="0"/>
              <a:t>		</a:t>
            </a:r>
            <a:r>
              <a:rPr lang="en-GB" dirty="0"/>
              <a:t>release energies</a:t>
            </a:r>
          </a:p>
        </p:txBody>
      </p:sp>
    </p:spTree>
    <p:extLst>
      <p:ext uri="{BB962C8B-B14F-4D97-AF65-F5344CB8AC3E}">
        <p14:creationId xmlns:p14="http://schemas.microsoft.com/office/powerpoint/2010/main" val="4079915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30CEE-C79B-39F6-00D3-8DA49FF7A077}"/>
              </a:ext>
            </a:extLst>
          </p:cNvPr>
          <p:cNvSpPr>
            <a:spLocks noGrp="1"/>
          </p:cNvSpPr>
          <p:nvPr>
            <p:ph type="ctrTitle"/>
          </p:nvPr>
        </p:nvSpPr>
        <p:spPr/>
        <p:txBody>
          <a:bodyPr/>
          <a:lstStyle/>
          <a:p>
            <a:r>
              <a:rPr lang="en-SK" dirty="0"/>
              <a:t>Embracing finitude</a:t>
            </a:r>
          </a:p>
        </p:txBody>
      </p:sp>
      <p:sp>
        <p:nvSpPr>
          <p:cNvPr id="5" name="Subtitle 4">
            <a:extLst>
              <a:ext uri="{FF2B5EF4-FFF2-40B4-BE49-F238E27FC236}">
                <a16:creationId xmlns:a16="http://schemas.microsoft.com/office/drawing/2014/main" id="{C7BEF7F4-1895-A13E-8E5F-708C8B12F964}"/>
              </a:ext>
            </a:extLst>
          </p:cNvPr>
          <p:cNvSpPr>
            <a:spLocks noGrp="1"/>
          </p:cNvSpPr>
          <p:nvPr>
            <p:ph type="subTitle" idx="1"/>
          </p:nvPr>
        </p:nvSpPr>
        <p:spPr/>
        <p:txBody>
          <a:bodyPr/>
          <a:lstStyle/>
          <a:p>
            <a:endParaRPr lang="en-SK" dirty="0"/>
          </a:p>
          <a:p>
            <a:r>
              <a:rPr lang="en-SK" dirty="0"/>
              <a:t>(Source: Oliver Burkeman: 4000 weeks)</a:t>
            </a:r>
          </a:p>
        </p:txBody>
      </p:sp>
    </p:spTree>
    <p:extLst>
      <p:ext uri="{BB962C8B-B14F-4D97-AF65-F5344CB8AC3E}">
        <p14:creationId xmlns:p14="http://schemas.microsoft.com/office/powerpoint/2010/main" val="1137606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3EA9-1A7B-C054-41CC-D8FABC7FC4F3}"/>
              </a:ext>
            </a:extLst>
          </p:cNvPr>
          <p:cNvSpPr>
            <a:spLocks noGrp="1"/>
          </p:cNvSpPr>
          <p:nvPr>
            <p:ph type="title"/>
          </p:nvPr>
        </p:nvSpPr>
        <p:spPr/>
        <p:txBody>
          <a:bodyPr/>
          <a:lstStyle/>
          <a:p>
            <a:r>
              <a:rPr lang="en-SK" dirty="0"/>
              <a:t>Adopt fixed volume approach to productivity</a:t>
            </a:r>
          </a:p>
        </p:txBody>
      </p:sp>
      <p:sp>
        <p:nvSpPr>
          <p:cNvPr id="3" name="Content Placeholder 2">
            <a:extLst>
              <a:ext uri="{FF2B5EF4-FFF2-40B4-BE49-F238E27FC236}">
                <a16:creationId xmlns:a16="http://schemas.microsoft.com/office/drawing/2014/main" id="{54CDD66F-E264-B1AD-3695-5EFBDEC31D50}"/>
              </a:ext>
            </a:extLst>
          </p:cNvPr>
          <p:cNvSpPr>
            <a:spLocks noGrp="1"/>
          </p:cNvSpPr>
          <p:nvPr>
            <p:ph idx="1"/>
          </p:nvPr>
        </p:nvSpPr>
        <p:spPr/>
        <p:txBody>
          <a:bodyPr/>
          <a:lstStyle/>
          <a:p>
            <a:r>
              <a:rPr lang="en-SK" dirty="0"/>
              <a:t>Open vs. close to-do list</a:t>
            </a:r>
          </a:p>
          <a:p>
            <a:r>
              <a:rPr lang="en-SK" dirty="0"/>
              <a:t>Pay yourself first</a:t>
            </a:r>
          </a:p>
        </p:txBody>
      </p:sp>
    </p:spTree>
    <p:extLst>
      <p:ext uri="{BB962C8B-B14F-4D97-AF65-F5344CB8AC3E}">
        <p14:creationId xmlns:p14="http://schemas.microsoft.com/office/powerpoint/2010/main" val="2928615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2271-B886-BC29-C115-B6C17EFEA709}"/>
              </a:ext>
            </a:extLst>
          </p:cNvPr>
          <p:cNvSpPr>
            <a:spLocks noGrp="1"/>
          </p:cNvSpPr>
          <p:nvPr>
            <p:ph type="title"/>
          </p:nvPr>
        </p:nvSpPr>
        <p:spPr/>
        <p:txBody>
          <a:bodyPr/>
          <a:lstStyle/>
          <a:p>
            <a:r>
              <a:rPr lang="en-SK" dirty="0"/>
              <a:t>Serialise, serialise, serialise</a:t>
            </a:r>
          </a:p>
        </p:txBody>
      </p:sp>
      <p:sp>
        <p:nvSpPr>
          <p:cNvPr id="3" name="Content Placeholder 2">
            <a:extLst>
              <a:ext uri="{FF2B5EF4-FFF2-40B4-BE49-F238E27FC236}">
                <a16:creationId xmlns:a16="http://schemas.microsoft.com/office/drawing/2014/main" id="{E2F50DEB-A021-BE3E-EFB9-BD31154A9485}"/>
              </a:ext>
            </a:extLst>
          </p:cNvPr>
          <p:cNvSpPr>
            <a:spLocks noGrp="1"/>
          </p:cNvSpPr>
          <p:nvPr>
            <p:ph idx="1"/>
          </p:nvPr>
        </p:nvSpPr>
        <p:spPr/>
        <p:txBody>
          <a:bodyPr/>
          <a:lstStyle/>
          <a:p>
            <a:r>
              <a:rPr lang="en-SK" dirty="0"/>
              <a:t>One big project at a time</a:t>
            </a:r>
          </a:p>
          <a:p>
            <a:r>
              <a:rPr lang="en-SK" dirty="0"/>
              <a:t>Shifting form project to project is one of the biggest time thief</a:t>
            </a:r>
          </a:p>
        </p:txBody>
      </p:sp>
    </p:spTree>
    <p:extLst>
      <p:ext uri="{BB962C8B-B14F-4D97-AF65-F5344CB8AC3E}">
        <p14:creationId xmlns:p14="http://schemas.microsoft.com/office/powerpoint/2010/main" val="1354121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1082-D776-96B9-81FF-0807613852DA}"/>
              </a:ext>
            </a:extLst>
          </p:cNvPr>
          <p:cNvSpPr>
            <a:spLocks noGrp="1"/>
          </p:cNvSpPr>
          <p:nvPr>
            <p:ph type="title"/>
          </p:nvPr>
        </p:nvSpPr>
        <p:spPr/>
        <p:txBody>
          <a:bodyPr/>
          <a:lstStyle/>
          <a:p>
            <a:r>
              <a:rPr lang="en-SK" dirty="0"/>
              <a:t>Decide in advance what to fail at</a:t>
            </a:r>
          </a:p>
        </p:txBody>
      </p:sp>
      <p:sp>
        <p:nvSpPr>
          <p:cNvPr id="3" name="Content Placeholder 2">
            <a:extLst>
              <a:ext uri="{FF2B5EF4-FFF2-40B4-BE49-F238E27FC236}">
                <a16:creationId xmlns:a16="http://schemas.microsoft.com/office/drawing/2014/main" id="{945E72EF-4837-9EF9-5235-F853188AAB9E}"/>
              </a:ext>
            </a:extLst>
          </p:cNvPr>
          <p:cNvSpPr>
            <a:spLocks noGrp="1"/>
          </p:cNvSpPr>
          <p:nvPr>
            <p:ph idx="1"/>
          </p:nvPr>
        </p:nvSpPr>
        <p:spPr/>
        <p:txBody>
          <a:bodyPr/>
          <a:lstStyle/>
          <a:p>
            <a:r>
              <a:rPr lang="en-SK" dirty="0"/>
              <a:t>Strategic underachievment</a:t>
            </a:r>
          </a:p>
          <a:p>
            <a:r>
              <a:rPr lang="en-SK" dirty="0"/>
              <a:t>Deciding what is not important right now is as important as deciding what is important</a:t>
            </a:r>
          </a:p>
          <a:p>
            <a:endParaRPr lang="en-SK" dirty="0"/>
          </a:p>
          <a:p>
            <a:endParaRPr lang="en-SK" dirty="0"/>
          </a:p>
        </p:txBody>
      </p:sp>
    </p:spTree>
    <p:extLst>
      <p:ext uri="{BB962C8B-B14F-4D97-AF65-F5344CB8AC3E}">
        <p14:creationId xmlns:p14="http://schemas.microsoft.com/office/powerpoint/2010/main" val="2082160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9AF66-0F80-87D6-25B2-B4C536268D47}"/>
              </a:ext>
            </a:extLst>
          </p:cNvPr>
          <p:cNvSpPr>
            <a:spLocks noGrp="1"/>
          </p:cNvSpPr>
          <p:nvPr>
            <p:ph type="title"/>
          </p:nvPr>
        </p:nvSpPr>
        <p:spPr/>
        <p:txBody>
          <a:bodyPr/>
          <a:lstStyle/>
          <a:p>
            <a:r>
              <a:rPr lang="en-SK" dirty="0"/>
              <a:t>Focus on what is already completed, not just on what is left to complete</a:t>
            </a:r>
          </a:p>
        </p:txBody>
      </p:sp>
      <p:sp>
        <p:nvSpPr>
          <p:cNvPr id="3" name="Content Placeholder 2">
            <a:extLst>
              <a:ext uri="{FF2B5EF4-FFF2-40B4-BE49-F238E27FC236}">
                <a16:creationId xmlns:a16="http://schemas.microsoft.com/office/drawing/2014/main" id="{736272BB-396D-3BA8-5DB0-C5FF2D290D18}"/>
              </a:ext>
            </a:extLst>
          </p:cNvPr>
          <p:cNvSpPr>
            <a:spLocks noGrp="1"/>
          </p:cNvSpPr>
          <p:nvPr>
            <p:ph idx="1"/>
          </p:nvPr>
        </p:nvSpPr>
        <p:spPr/>
        <p:txBody>
          <a:bodyPr/>
          <a:lstStyle/>
          <a:p>
            <a:r>
              <a:rPr lang="en-SK" dirty="0"/>
              <a:t>Keep “done” list</a:t>
            </a:r>
          </a:p>
        </p:txBody>
      </p:sp>
    </p:spTree>
    <p:extLst>
      <p:ext uri="{BB962C8B-B14F-4D97-AF65-F5344CB8AC3E}">
        <p14:creationId xmlns:p14="http://schemas.microsoft.com/office/powerpoint/2010/main" val="3248060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191A-908A-9F5B-A1EB-49F5F74D4E52}"/>
              </a:ext>
            </a:extLst>
          </p:cNvPr>
          <p:cNvSpPr>
            <a:spLocks noGrp="1"/>
          </p:cNvSpPr>
          <p:nvPr>
            <p:ph type="title"/>
          </p:nvPr>
        </p:nvSpPr>
        <p:spPr/>
        <p:txBody>
          <a:bodyPr/>
          <a:lstStyle/>
          <a:p>
            <a:endParaRPr lang="en-SK" dirty="0"/>
          </a:p>
        </p:txBody>
      </p:sp>
      <p:sp>
        <p:nvSpPr>
          <p:cNvPr id="3" name="Text Placeholder 2">
            <a:extLst>
              <a:ext uri="{FF2B5EF4-FFF2-40B4-BE49-F238E27FC236}">
                <a16:creationId xmlns:a16="http://schemas.microsoft.com/office/drawing/2014/main" id="{9CD21CF2-F35A-C449-9BD6-CDACA2C0C9C9}"/>
              </a:ext>
            </a:extLst>
          </p:cNvPr>
          <p:cNvSpPr>
            <a:spLocks noGrp="1"/>
          </p:cNvSpPr>
          <p:nvPr>
            <p:ph type="body" idx="1"/>
          </p:nvPr>
        </p:nvSpPr>
        <p:spPr/>
        <p:txBody>
          <a:bodyPr/>
          <a:lstStyle/>
          <a:p>
            <a:endParaRPr lang="en-SK"/>
          </a:p>
        </p:txBody>
      </p:sp>
      <p:pic>
        <p:nvPicPr>
          <p:cNvPr id="11" name="Picture 10" descr="A graph of green squares&#10;&#10;Description automatically generated">
            <a:extLst>
              <a:ext uri="{FF2B5EF4-FFF2-40B4-BE49-F238E27FC236}">
                <a16:creationId xmlns:a16="http://schemas.microsoft.com/office/drawing/2014/main" id="{A494D33D-2B20-A2A2-6100-65C3AAF901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6418" y="753197"/>
            <a:ext cx="7772400" cy="5522494"/>
          </a:xfrm>
          <a:prstGeom prst="rect">
            <a:avLst/>
          </a:prstGeom>
        </p:spPr>
      </p:pic>
    </p:spTree>
    <p:extLst>
      <p:ext uri="{BB962C8B-B14F-4D97-AF65-F5344CB8AC3E}">
        <p14:creationId xmlns:p14="http://schemas.microsoft.com/office/powerpoint/2010/main" val="3955707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BFBB2-08EB-C736-5405-3765C2385BE2}"/>
              </a:ext>
            </a:extLst>
          </p:cNvPr>
          <p:cNvSpPr>
            <a:spLocks noGrp="1"/>
          </p:cNvSpPr>
          <p:nvPr>
            <p:ph type="title"/>
          </p:nvPr>
        </p:nvSpPr>
        <p:spPr/>
        <p:txBody>
          <a:bodyPr/>
          <a:lstStyle/>
          <a:p>
            <a:r>
              <a:rPr lang="en-SK" dirty="0"/>
              <a:t>Consolidate your caring</a:t>
            </a:r>
          </a:p>
        </p:txBody>
      </p:sp>
      <p:sp>
        <p:nvSpPr>
          <p:cNvPr id="3" name="Content Placeholder 2">
            <a:extLst>
              <a:ext uri="{FF2B5EF4-FFF2-40B4-BE49-F238E27FC236}">
                <a16:creationId xmlns:a16="http://schemas.microsoft.com/office/drawing/2014/main" id="{D15240A9-B15B-4143-A94F-21D2811821CA}"/>
              </a:ext>
            </a:extLst>
          </p:cNvPr>
          <p:cNvSpPr>
            <a:spLocks noGrp="1"/>
          </p:cNvSpPr>
          <p:nvPr>
            <p:ph idx="1"/>
          </p:nvPr>
        </p:nvSpPr>
        <p:spPr/>
        <p:txBody>
          <a:bodyPr/>
          <a:lstStyle/>
          <a:p>
            <a:r>
              <a:rPr lang="en-GB" dirty="0"/>
              <a:t>C</a:t>
            </a:r>
            <a:r>
              <a:rPr lang="en-SK" dirty="0"/>
              <a:t>onsciously pick your battle in charity, activism and politics</a:t>
            </a:r>
          </a:p>
        </p:txBody>
      </p:sp>
    </p:spTree>
    <p:extLst>
      <p:ext uri="{BB962C8B-B14F-4D97-AF65-F5344CB8AC3E}">
        <p14:creationId xmlns:p14="http://schemas.microsoft.com/office/powerpoint/2010/main" val="918372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98D3-2FAE-44A7-43C4-99CD82C3A57D}"/>
              </a:ext>
            </a:extLst>
          </p:cNvPr>
          <p:cNvSpPr>
            <a:spLocks noGrp="1"/>
          </p:cNvSpPr>
          <p:nvPr>
            <p:ph type="title"/>
          </p:nvPr>
        </p:nvSpPr>
        <p:spPr/>
        <p:txBody>
          <a:bodyPr/>
          <a:lstStyle/>
          <a:p>
            <a:r>
              <a:rPr lang="en-SK" dirty="0"/>
              <a:t>Embrace boring, single purpose technology</a:t>
            </a:r>
          </a:p>
        </p:txBody>
      </p:sp>
      <p:sp>
        <p:nvSpPr>
          <p:cNvPr id="3" name="Content Placeholder 2">
            <a:extLst>
              <a:ext uri="{FF2B5EF4-FFF2-40B4-BE49-F238E27FC236}">
                <a16:creationId xmlns:a16="http://schemas.microsoft.com/office/drawing/2014/main" id="{A8CE6817-9192-6843-E7D4-A054639433D1}"/>
              </a:ext>
            </a:extLst>
          </p:cNvPr>
          <p:cNvSpPr>
            <a:spLocks noGrp="1"/>
          </p:cNvSpPr>
          <p:nvPr>
            <p:ph idx="1"/>
          </p:nvPr>
        </p:nvSpPr>
        <p:spPr/>
        <p:txBody>
          <a:bodyPr/>
          <a:lstStyle/>
          <a:p>
            <a:r>
              <a:rPr lang="en-GB" dirty="0"/>
              <a:t>L</a:t>
            </a:r>
            <a:r>
              <a:rPr lang="en-SK" dirty="0"/>
              <a:t>ike alarm clock or e-reader</a:t>
            </a:r>
          </a:p>
          <a:p>
            <a:r>
              <a:rPr lang="en-GB" dirty="0"/>
              <a:t>S</a:t>
            </a:r>
            <a:r>
              <a:rPr lang="en-SK" dirty="0"/>
              <a:t>witch your mobile phone to the grayscale</a:t>
            </a:r>
          </a:p>
        </p:txBody>
      </p:sp>
    </p:spTree>
    <p:extLst>
      <p:ext uri="{BB962C8B-B14F-4D97-AF65-F5344CB8AC3E}">
        <p14:creationId xmlns:p14="http://schemas.microsoft.com/office/powerpoint/2010/main" val="1140306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7F33E-FB41-CC31-9EF7-002FFB90847B}"/>
              </a:ext>
            </a:extLst>
          </p:cNvPr>
          <p:cNvSpPr>
            <a:spLocks noGrp="1"/>
          </p:cNvSpPr>
          <p:nvPr>
            <p:ph type="title"/>
          </p:nvPr>
        </p:nvSpPr>
        <p:spPr/>
        <p:txBody>
          <a:bodyPr/>
          <a:lstStyle/>
          <a:p>
            <a:r>
              <a:rPr lang="en-SK" dirty="0"/>
              <a:t>Sacrificy flexibility for rewards of community</a:t>
            </a:r>
          </a:p>
        </p:txBody>
      </p:sp>
      <p:sp>
        <p:nvSpPr>
          <p:cNvPr id="3" name="Content Placeholder 2">
            <a:extLst>
              <a:ext uri="{FF2B5EF4-FFF2-40B4-BE49-F238E27FC236}">
                <a16:creationId xmlns:a16="http://schemas.microsoft.com/office/drawing/2014/main" id="{F08E62C4-8403-B391-FAD2-5BFF21892D3B}"/>
              </a:ext>
            </a:extLst>
          </p:cNvPr>
          <p:cNvSpPr>
            <a:spLocks noGrp="1"/>
          </p:cNvSpPr>
          <p:nvPr>
            <p:ph idx="1"/>
          </p:nvPr>
        </p:nvSpPr>
        <p:spPr/>
        <p:txBody>
          <a:bodyPr/>
          <a:lstStyle/>
          <a:p>
            <a:r>
              <a:rPr lang="en-SK" dirty="0"/>
              <a:t>We tent to see time as normal good – but is more network good </a:t>
            </a:r>
          </a:p>
        </p:txBody>
      </p:sp>
    </p:spTree>
    <p:extLst>
      <p:ext uri="{BB962C8B-B14F-4D97-AF65-F5344CB8AC3E}">
        <p14:creationId xmlns:p14="http://schemas.microsoft.com/office/powerpoint/2010/main" val="33368646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C754B-B922-125D-BD14-AD0A16E94921}"/>
              </a:ext>
            </a:extLst>
          </p:cNvPr>
          <p:cNvSpPr>
            <a:spLocks noGrp="1"/>
          </p:cNvSpPr>
          <p:nvPr>
            <p:ph type="title"/>
          </p:nvPr>
        </p:nvSpPr>
        <p:spPr/>
        <p:txBody>
          <a:bodyPr/>
          <a:lstStyle/>
          <a:p>
            <a:r>
              <a:rPr lang="en-SK" dirty="0"/>
              <a:t>Practice doing nothing</a:t>
            </a:r>
          </a:p>
        </p:txBody>
      </p:sp>
      <p:sp>
        <p:nvSpPr>
          <p:cNvPr id="3" name="Content Placeholder 2">
            <a:extLst>
              <a:ext uri="{FF2B5EF4-FFF2-40B4-BE49-F238E27FC236}">
                <a16:creationId xmlns:a16="http://schemas.microsoft.com/office/drawing/2014/main" id="{A8A226D1-E887-F8FB-4C20-84A0EDC8330A}"/>
              </a:ext>
            </a:extLst>
          </p:cNvPr>
          <p:cNvSpPr>
            <a:spLocks noGrp="1"/>
          </p:cNvSpPr>
          <p:nvPr>
            <p:ph idx="1"/>
          </p:nvPr>
        </p:nvSpPr>
        <p:spPr/>
        <p:txBody>
          <a:bodyPr/>
          <a:lstStyle/>
          <a:p>
            <a:r>
              <a:rPr lang="en-GB" dirty="0"/>
              <a:t>I</a:t>
            </a:r>
            <a:r>
              <a:rPr lang="en-SK" dirty="0"/>
              <a:t>n Slovak “to focus” is translated as “súSTREDiť”</a:t>
            </a:r>
          </a:p>
          <a:p>
            <a:r>
              <a:rPr lang="en-SK" dirty="0"/>
              <a:t>STRED=center</a:t>
            </a:r>
          </a:p>
          <a:p>
            <a:r>
              <a:rPr lang="en-GB" dirty="0"/>
              <a:t>S</a:t>
            </a:r>
            <a:r>
              <a:rPr lang="en-SK" dirty="0"/>
              <a:t>ometimes we can find our center, ourselves,  only when we remove the noise, the activity, the inner critic, the outer perrspective on ourselves</a:t>
            </a:r>
          </a:p>
          <a:p>
            <a:pPr marL="0" indent="0">
              <a:buNone/>
            </a:pPr>
            <a:r>
              <a:rPr lang="en-SK" dirty="0"/>
              <a:t> </a:t>
            </a:r>
          </a:p>
        </p:txBody>
      </p:sp>
    </p:spTree>
    <p:extLst>
      <p:ext uri="{BB962C8B-B14F-4D97-AF65-F5344CB8AC3E}">
        <p14:creationId xmlns:p14="http://schemas.microsoft.com/office/powerpoint/2010/main" val="1623933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Rectangle 103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6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lice in Wonderland Passage">
            <a:extLst>
              <a:ext uri="{FF2B5EF4-FFF2-40B4-BE49-F238E27FC236}">
                <a16:creationId xmlns:a16="http://schemas.microsoft.com/office/drawing/2014/main" id="{D41F3C3F-04EC-D8DE-BA99-BFC1035869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214937" y="643467"/>
            <a:ext cx="776212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792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FB84-D29D-C8EF-C423-F5FA757C7F1A}"/>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F95101B7-510F-B085-64D5-FFEF5137F966}"/>
              </a:ext>
            </a:extLst>
          </p:cNvPr>
          <p:cNvSpPr>
            <a:spLocks noGrp="1"/>
          </p:cNvSpPr>
          <p:nvPr>
            <p:ph type="body" idx="1"/>
          </p:nvPr>
        </p:nvSpPr>
        <p:spPr/>
        <p:txBody>
          <a:bodyPr/>
          <a:lstStyle/>
          <a:p>
            <a:endParaRPr lang="en-SK"/>
          </a:p>
        </p:txBody>
      </p:sp>
      <p:pic>
        <p:nvPicPr>
          <p:cNvPr id="5" name="Picture 4" descr="A graph of green rectangular shapes&#10;&#10;Description automatically generated with medium confidence">
            <a:extLst>
              <a:ext uri="{FF2B5EF4-FFF2-40B4-BE49-F238E27FC236}">
                <a16:creationId xmlns:a16="http://schemas.microsoft.com/office/drawing/2014/main" id="{BD079D41-88D7-F9BB-FA99-C3FCE10EA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3450" y="768350"/>
            <a:ext cx="7772400" cy="5522494"/>
          </a:xfrm>
          <a:prstGeom prst="rect">
            <a:avLst/>
          </a:prstGeom>
        </p:spPr>
      </p:pic>
    </p:spTree>
    <p:extLst>
      <p:ext uri="{BB962C8B-B14F-4D97-AF65-F5344CB8AC3E}">
        <p14:creationId xmlns:p14="http://schemas.microsoft.com/office/powerpoint/2010/main" val="916641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A879A-B5E9-3124-D6DB-56EEE45EA3C8}"/>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B87818B4-8CE1-FE98-0FC5-8C96B24D13AA}"/>
              </a:ext>
            </a:extLst>
          </p:cNvPr>
          <p:cNvSpPr>
            <a:spLocks noGrp="1"/>
          </p:cNvSpPr>
          <p:nvPr>
            <p:ph type="body" idx="1"/>
          </p:nvPr>
        </p:nvSpPr>
        <p:spPr/>
        <p:txBody>
          <a:bodyPr/>
          <a:lstStyle/>
          <a:p>
            <a:endParaRPr lang="en-SK"/>
          </a:p>
        </p:txBody>
      </p:sp>
      <p:pic>
        <p:nvPicPr>
          <p:cNvPr id="5" name="Picture 4" descr="A graph of a person with green squares&#10;&#10;Description automatically generated with medium confidence">
            <a:extLst>
              <a:ext uri="{FF2B5EF4-FFF2-40B4-BE49-F238E27FC236}">
                <a16:creationId xmlns:a16="http://schemas.microsoft.com/office/drawing/2014/main" id="{93EFA613-1A1F-F5CB-F959-F572082556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104097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FF2F-7A75-9436-42FF-C9DC8A1E077B}"/>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E8719908-0FEA-88C8-5BDB-D90EB88AB1CB}"/>
              </a:ext>
            </a:extLst>
          </p:cNvPr>
          <p:cNvSpPr>
            <a:spLocks noGrp="1"/>
          </p:cNvSpPr>
          <p:nvPr>
            <p:ph type="body" idx="1"/>
          </p:nvPr>
        </p:nvSpPr>
        <p:spPr/>
        <p:txBody>
          <a:bodyPr/>
          <a:lstStyle/>
          <a:p>
            <a:endParaRPr lang="en-SK"/>
          </a:p>
        </p:txBody>
      </p:sp>
      <p:pic>
        <p:nvPicPr>
          <p:cNvPr id="5" name="Picture 4" descr="A graph of a person&#10;&#10;Description automatically generated with medium confidence">
            <a:extLst>
              <a:ext uri="{FF2B5EF4-FFF2-40B4-BE49-F238E27FC236}">
                <a16:creationId xmlns:a16="http://schemas.microsoft.com/office/drawing/2014/main" id="{D34A2629-686A-F0FB-15AC-A41C1C7406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263973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7BA4-2589-1FCE-A794-9C300A332B4C}"/>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63848A07-DDC3-A809-8033-0A11757EF1A2}"/>
              </a:ext>
            </a:extLst>
          </p:cNvPr>
          <p:cNvSpPr>
            <a:spLocks noGrp="1"/>
          </p:cNvSpPr>
          <p:nvPr>
            <p:ph type="body" idx="1"/>
          </p:nvPr>
        </p:nvSpPr>
        <p:spPr/>
        <p:txBody>
          <a:bodyPr/>
          <a:lstStyle/>
          <a:p>
            <a:endParaRPr lang="en-SK"/>
          </a:p>
        </p:txBody>
      </p:sp>
      <p:pic>
        <p:nvPicPr>
          <p:cNvPr id="5" name="Picture 4" descr="A graph of green rectangular shapes&#10;&#10;Description automatically generated with medium confidence">
            <a:extLst>
              <a:ext uri="{FF2B5EF4-FFF2-40B4-BE49-F238E27FC236}">
                <a16:creationId xmlns:a16="http://schemas.microsoft.com/office/drawing/2014/main" id="{35906B76-4DF6-0203-107E-CD9D3EA9EB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69054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45AB-FDEC-54C3-0312-E37FCF778DDD}"/>
              </a:ext>
            </a:extLst>
          </p:cNvPr>
          <p:cNvSpPr>
            <a:spLocks noGrp="1"/>
          </p:cNvSpPr>
          <p:nvPr>
            <p:ph type="title"/>
          </p:nvPr>
        </p:nvSpPr>
        <p:spPr/>
        <p:txBody>
          <a:bodyPr/>
          <a:lstStyle/>
          <a:p>
            <a:endParaRPr lang="en-SK"/>
          </a:p>
        </p:txBody>
      </p:sp>
      <p:sp>
        <p:nvSpPr>
          <p:cNvPr id="3" name="Text Placeholder 2">
            <a:extLst>
              <a:ext uri="{FF2B5EF4-FFF2-40B4-BE49-F238E27FC236}">
                <a16:creationId xmlns:a16="http://schemas.microsoft.com/office/drawing/2014/main" id="{46E9996E-CEA1-BF47-7EAB-4CE2F2E65329}"/>
              </a:ext>
            </a:extLst>
          </p:cNvPr>
          <p:cNvSpPr>
            <a:spLocks noGrp="1"/>
          </p:cNvSpPr>
          <p:nvPr>
            <p:ph type="body" idx="1"/>
          </p:nvPr>
        </p:nvSpPr>
        <p:spPr/>
        <p:txBody>
          <a:bodyPr/>
          <a:lstStyle/>
          <a:p>
            <a:endParaRPr lang="en-SK"/>
          </a:p>
        </p:txBody>
      </p:sp>
      <p:pic>
        <p:nvPicPr>
          <p:cNvPr id="5" name="Picture 4" descr="A graph of green squares&#10;&#10;Description automatically generated">
            <a:extLst>
              <a:ext uri="{FF2B5EF4-FFF2-40B4-BE49-F238E27FC236}">
                <a16:creationId xmlns:a16="http://schemas.microsoft.com/office/drawing/2014/main" id="{146F8297-38AB-F79D-48BB-C728EAB18F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0" y="0"/>
            <a:ext cx="7772400" cy="5522494"/>
          </a:xfrm>
          <a:prstGeom prst="rect">
            <a:avLst/>
          </a:prstGeom>
        </p:spPr>
      </p:pic>
    </p:spTree>
    <p:extLst>
      <p:ext uri="{BB962C8B-B14F-4D97-AF65-F5344CB8AC3E}">
        <p14:creationId xmlns:p14="http://schemas.microsoft.com/office/powerpoint/2010/main" val="25562500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7c0255da-ca7a-47e6-8570-04b360a8c8be"/>
  <p:tag name="SLIDO_EVENT_SECTION_UUID" val="19342c08-30e3-4d31-9cc4-d5334a1b283a"/>
</p:tagLst>
</file>

<file path=ppt/theme/theme1.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9bf88be7-4a70-406a-adc7-5d2a0f6bee59" xsi:nil="true"/>
    <Self_Registration_Enabled xmlns="9bf88be7-4a70-406a-adc7-5d2a0f6bee59" xsi:nil="true"/>
    <Teachers xmlns="9bf88be7-4a70-406a-adc7-5d2a0f6bee59">
      <UserInfo>
        <DisplayName/>
        <AccountId xsi:nil="true"/>
        <AccountType/>
      </UserInfo>
    </Teachers>
    <AppVersion xmlns="9bf88be7-4a70-406a-adc7-5d2a0f6bee59" xsi:nil="true"/>
    <TeamsChannelId xmlns="9bf88be7-4a70-406a-adc7-5d2a0f6bee59" xsi:nil="true"/>
    <NotebookType xmlns="9bf88be7-4a70-406a-adc7-5d2a0f6bee59" xsi:nil="true"/>
    <_activity xmlns="9bf88be7-4a70-406a-adc7-5d2a0f6bee59" xsi:nil="true"/>
    <CultureName xmlns="9bf88be7-4a70-406a-adc7-5d2a0f6bee59" xsi:nil="true"/>
    <Owner xmlns="9bf88be7-4a70-406a-adc7-5d2a0f6bee59">
      <UserInfo>
        <DisplayName/>
        <AccountId xsi:nil="true"/>
        <AccountType/>
      </UserInfo>
    </Owner>
    <Student_Groups xmlns="9bf88be7-4a70-406a-adc7-5d2a0f6bee59">
      <UserInfo>
        <DisplayName/>
        <AccountId xsi:nil="true"/>
        <AccountType/>
      </UserInfo>
    </Student_Groups>
    <Invited_Teachers xmlns="9bf88be7-4a70-406a-adc7-5d2a0f6bee59" xsi:nil="true"/>
    <Invited_Students xmlns="9bf88be7-4a70-406a-adc7-5d2a0f6bee59" xsi:nil="true"/>
    <IsNotebookLocked xmlns="9bf88be7-4a70-406a-adc7-5d2a0f6bee59" xsi:nil="true"/>
    <Has_Teacher_Only_SectionGroup xmlns="9bf88be7-4a70-406a-adc7-5d2a0f6bee59" xsi:nil="true"/>
    <Students xmlns="9bf88be7-4a70-406a-adc7-5d2a0f6bee59">
      <UserInfo>
        <DisplayName/>
        <AccountId xsi:nil="true"/>
        <AccountType/>
      </UserInfo>
    </Students>
    <DefaultSectionNames xmlns="9bf88be7-4a70-406a-adc7-5d2a0f6bee59" xsi:nil="true"/>
    <Is_Collaboration_Space_Locked xmlns="9bf88be7-4a70-406a-adc7-5d2a0f6bee59" xsi:nil="true"/>
    <FolderType xmlns="9bf88be7-4a70-406a-adc7-5d2a0f6bee5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2D0222215BF9F489E707BF2FB7A3CA5" ma:contentTypeVersion="32" ma:contentTypeDescription="Umožňuje vytvoriť nový dokument." ma:contentTypeScope="" ma:versionID="307600493679c37f61025ba1087eba23">
  <xsd:schema xmlns:xsd="http://www.w3.org/2001/XMLSchema" xmlns:xs="http://www.w3.org/2001/XMLSchema" xmlns:p="http://schemas.microsoft.com/office/2006/metadata/properties" xmlns:ns3="14bc1cf5-2e0c-45a0-9f8a-597f78b30965" xmlns:ns4="9bf88be7-4a70-406a-adc7-5d2a0f6bee59" targetNamespace="http://schemas.microsoft.com/office/2006/metadata/properties" ma:root="true" ma:fieldsID="a6174fb0028fcb60c22f019c12acf451" ns3:_="" ns4:_="">
    <xsd:import namespace="14bc1cf5-2e0c-45a0-9f8a-597f78b30965"/>
    <xsd:import namespace="9bf88be7-4a70-406a-adc7-5d2a0f6bee5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NotebookType" minOccurs="0"/>
                <xsd:element ref="ns4:FolderType" minOccurs="0"/>
                <xsd:element ref="ns4:CultureName" minOccurs="0"/>
                <xsd:element ref="ns4:AppVersion" minOccurs="0"/>
                <xsd:element ref="ns4:TeamsChannelId" minOccurs="0"/>
                <xsd:element ref="ns4:Owner" minOccurs="0"/>
                <xsd:element ref="ns4:DefaultSectionNames" minOccurs="0"/>
                <xsd:element ref="ns4:Templates"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IsNotebookLocked" minOccurs="0"/>
                <xsd:element ref="ns4:MediaServiceEventHashCode" minOccurs="0"/>
                <xsd:element ref="ns4:MediaServiceGenerationTime" minOccurs="0"/>
                <xsd:element ref="ns4:MediaServiceAutoKeyPoints" minOccurs="0"/>
                <xsd:element ref="ns4:MediaServiceKeyPoints"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bc1cf5-2e0c-45a0-9f8a-597f78b30965" elementFormDefault="qualified">
    <xsd:import namespace="http://schemas.microsoft.com/office/2006/documentManagement/types"/>
    <xsd:import namespace="http://schemas.microsoft.com/office/infopath/2007/PartnerControls"/>
    <xsd:element name="SharedWithUsers" ma:index="8" nillable="true" ma:displayName="Zdieľa sa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Zdieľané s podrobnosťami" ma:description="" ma:internalName="SharedWithDetails" ma:readOnly="true">
      <xsd:simpleType>
        <xsd:restriction base="dms:Note">
          <xsd:maxLength value="255"/>
        </xsd:restriction>
      </xsd:simpleType>
    </xsd:element>
    <xsd:element name="SharingHintHash" ma:index="10" nillable="true" ma:displayName="Príkaz hash indikátora zdieľania"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f88be7-4a70-406a-adc7-5d2a0f6bee5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NotebookType" ma:index="16" nillable="true" ma:displayName="Notebook Type" ma:internalName="NotebookType">
      <xsd:simpleType>
        <xsd:restriction base="dms:Text"/>
      </xsd:simpleType>
    </xsd:element>
    <xsd:element name="FolderType" ma:index="17" nillable="true" ma:displayName="Folder Type" ma:internalName="FolderType">
      <xsd:simpleType>
        <xsd:restriction base="dms:Text"/>
      </xsd:simpleType>
    </xsd:element>
    <xsd:element name="CultureName" ma:index="18" nillable="true" ma:displayName="Culture Name" ma:internalName="CultureName">
      <xsd:simpleType>
        <xsd:restriction base="dms:Text"/>
      </xsd:simpleType>
    </xsd:element>
    <xsd:element name="AppVersion" ma:index="19" nillable="true" ma:displayName="App Version" ma:internalName="AppVersion">
      <xsd:simpleType>
        <xsd:restriction base="dms:Text"/>
      </xsd:simpleType>
    </xsd:element>
    <xsd:element name="TeamsChannelId" ma:index="20" nillable="true" ma:displayName="Teams Channel Id" ma:internalName="TeamsChannelId">
      <xsd:simpleType>
        <xsd:restriction base="dms:Text"/>
      </xsd:simpleType>
    </xsd:element>
    <xsd:element name="Owner" ma:index="21"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22" nillable="true" ma:displayName="Default Section Names" ma:internalName="DefaultSectionNames">
      <xsd:simpleType>
        <xsd:restriction base="dms:Note">
          <xsd:maxLength value="255"/>
        </xsd:restriction>
      </xsd:simpleType>
    </xsd:element>
    <xsd:element name="Templates" ma:index="23" nillable="true" ma:displayName="Templates" ma:internalName="Templates">
      <xsd:simpleType>
        <xsd:restriction base="dms:Note">
          <xsd:maxLength value="255"/>
        </xsd:restriction>
      </xsd:simpleType>
    </xsd:element>
    <xsd:element name="Teachers" ma:index="24"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5"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6"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element name="MediaServiceLocation" ma:index="37" nillable="true" ma:displayName="Location" ma:internalName="MediaServiceLocation" ma:readOnly="true">
      <xsd:simpleType>
        <xsd:restriction base="dms:Text"/>
      </xsd:simpleType>
    </xsd:element>
    <xsd:element name="MediaLengthInSeconds" ma:index="38" nillable="true" ma:displayName="MediaLengthInSeconds" ma:hidden="true" ma:internalName="MediaLengthInSeconds" ma:readOnly="true">
      <xsd:simpleType>
        <xsd:restriction base="dms:Unknown"/>
      </xsd:simpleType>
    </xsd:element>
    <xsd:element name="_activity" ma:index="3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F94F47-2D47-404D-9B2A-3C127B253CCD}">
  <ds:schemaRef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14bc1cf5-2e0c-45a0-9f8a-597f78b30965"/>
    <ds:schemaRef ds:uri="http://schemas.microsoft.com/office/2006/documentManagement/types"/>
    <ds:schemaRef ds:uri="9bf88be7-4a70-406a-adc7-5d2a0f6bee59"/>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546ABC6D-EDDC-4B7F-972F-936A06E52A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bc1cf5-2e0c-45a0-9f8a-597f78b30965"/>
    <ds:schemaRef ds:uri="9bf88be7-4a70-406a-adc7-5d2a0f6bee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1D216B-7F44-48F6-8BF2-F05FFA41E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394</TotalTime>
  <Words>3251</Words>
  <Application>Microsoft Office PowerPoint</Application>
  <PresentationFormat>Grand écran</PresentationFormat>
  <Paragraphs>413</Paragraphs>
  <Slides>44</Slides>
  <Notes>42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Calibri Light</vt:lpstr>
      <vt:lpstr>Wingdings</vt:lpstr>
      <vt:lpstr>Motív balíka Office</vt:lpstr>
      <vt:lpstr>Managing people in Europe</vt:lpstr>
      <vt:lpstr>Efficiency</vt:lpstr>
      <vt:lpstr>Personal efficiency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Consideration 1– how do you spend your day?</vt:lpstr>
      <vt:lpstr>Consideration 2 – evaluation of the activities</vt:lpstr>
      <vt:lpstr>Step 2 – evaluation of the activities</vt:lpstr>
      <vt:lpstr>Consideration 3 – Sense of agency</vt:lpstr>
      <vt:lpstr>Consideration 4 – fluctuation of the performance over day</vt:lpstr>
      <vt:lpstr>Considration 5 - Planning</vt:lpstr>
      <vt:lpstr>Considaration  6 – eliminating of time thieves </vt:lpstr>
      <vt:lpstr>Team efficiency</vt:lpstr>
      <vt:lpstr>Présentation PowerPoint</vt:lpstr>
      <vt:lpstr>Présentation PowerPoint</vt:lpstr>
      <vt:lpstr>Consideration 1 - Clear goals</vt:lpstr>
      <vt:lpstr>Consideration 2 -Clear communication</vt:lpstr>
      <vt:lpstr>Consideration 3- Clear responsibilities</vt:lpstr>
      <vt:lpstr>Organizational efficiency</vt:lpstr>
      <vt:lpstr>Présentation PowerPoint</vt:lpstr>
      <vt:lpstr>Présentation PowerPoint</vt:lpstr>
      <vt:lpstr>Changes in the context of the HR function - Social context </vt:lpstr>
      <vt:lpstr>Changes in the context of the HR function –  Economic context</vt:lpstr>
      <vt:lpstr>Current shift in paradigm</vt:lpstr>
      <vt:lpstr>Embracing finitude</vt:lpstr>
      <vt:lpstr>Adopt fixed volume approach to productivity</vt:lpstr>
      <vt:lpstr>Serialise, serialise, serialise</vt:lpstr>
      <vt:lpstr>Decide in advance what to fail at</vt:lpstr>
      <vt:lpstr>Focus on what is already completed, not just on what is left to complete</vt:lpstr>
      <vt:lpstr>Consolidate your caring</vt:lpstr>
      <vt:lpstr>Embrace boring, single purpose technology</vt:lpstr>
      <vt:lpstr>Sacrificy flexibility for rewards of community</vt:lpstr>
      <vt:lpstr>Practice doing nothing</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people in Europe</dc:title>
  <dc:creator>Vallusova Anna</dc:creator>
  <cp:lastModifiedBy>GHISLAINE PELLAT</cp:lastModifiedBy>
  <cp:revision>17</cp:revision>
  <dcterms:created xsi:type="dcterms:W3CDTF">2023-06-13T13:00:12Z</dcterms:created>
  <dcterms:modified xsi:type="dcterms:W3CDTF">2025-12-01T19:53:29Z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0x01010092D0222215BF9F489E707BF2FB7A3CA5</vt:lpwstr>
  </property>
  <property fmtid="{D5CDD505-2E9C-101B-9397-08002B2CF9AE}" pid="3" name="SlidoAppVersion">
    <vt:lpwstr>1.6.1.4122</vt:lpwstr>
  </property>
</Properties>
</file>