
<file path=[Content_Types].xml><?xml version="1.0" encoding="utf-8"?>
<Types xmlns="http://schemas.openxmlformats.org/package/2006/content-types">
  <Default ContentType="image/jpeg" Extension="jpg"/>
  <Default ContentType="application/vnd.openxmlformats-officedocument.vmlDrawing" Extension="vml"/>
  <Default ContentType="application/x-fontdata" Extension="fntdata"/>
  <Default ContentType="application/vnd.openxmlformats-officedocument.oleObject" Extension="bin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oleObject" PartName="/ppt/embeddings/oleObject1.bin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y="6858000" cx="9144000"/>
  <p:notesSz cx="6808775" cy="9823450"/>
  <p:embeddedFontLst>
    <p:embeddedFont>
      <p:font typeface="Play"/>
      <p:regular r:id="rId36"/>
      <p:bold r:id="rId37"/>
    </p:embeddedFont>
    <p:embeddedFont>
      <p:font typeface="Corbel"/>
      <p:regular r:id="rId38"/>
      <p:bold r:id="rId39"/>
      <p:italic r:id="rId40"/>
      <p:boldItalic r:id="rId41"/>
    </p:embeddedFont>
    <p:embeddedFont>
      <p:font typeface="Quattrocento Sans"/>
      <p:regular r:id="rId42"/>
      <p:bold r:id="rId43"/>
      <p:italic r:id="rId44"/>
      <p:boldItalic r:id="rId4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46" roundtripDataSignature="AMtx7mihUcJNrMohd1LckGvVWzrfK0Cl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Corbel-italic.fntdata"/><Relationship Id="rId20" Type="http://schemas.openxmlformats.org/officeDocument/2006/relationships/slide" Target="slides/slide15.xml"/><Relationship Id="rId42" Type="http://schemas.openxmlformats.org/officeDocument/2006/relationships/font" Target="fonts/QuattrocentoSans-regular.fntdata"/><Relationship Id="rId41" Type="http://schemas.openxmlformats.org/officeDocument/2006/relationships/font" Target="fonts/Corbel-boldItalic.fntdata"/><Relationship Id="rId22" Type="http://schemas.openxmlformats.org/officeDocument/2006/relationships/slide" Target="slides/slide17.xml"/><Relationship Id="rId44" Type="http://schemas.openxmlformats.org/officeDocument/2006/relationships/font" Target="fonts/QuattrocentoSans-italic.fntdata"/><Relationship Id="rId21" Type="http://schemas.openxmlformats.org/officeDocument/2006/relationships/slide" Target="slides/slide16.xml"/><Relationship Id="rId43" Type="http://schemas.openxmlformats.org/officeDocument/2006/relationships/font" Target="fonts/QuattrocentoSans-bold.fntdata"/><Relationship Id="rId24" Type="http://schemas.openxmlformats.org/officeDocument/2006/relationships/slide" Target="slides/slide19.xml"/><Relationship Id="rId46" Type="http://customschemas.google.com/relationships/presentationmetadata" Target="metadata"/><Relationship Id="rId23" Type="http://schemas.openxmlformats.org/officeDocument/2006/relationships/slide" Target="slides/slide18.xml"/><Relationship Id="rId45" Type="http://schemas.openxmlformats.org/officeDocument/2006/relationships/font" Target="fonts/QuattrocentoSans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Play-bold.fntdata"/><Relationship Id="rId14" Type="http://schemas.openxmlformats.org/officeDocument/2006/relationships/slide" Target="slides/slide9.xml"/><Relationship Id="rId36" Type="http://schemas.openxmlformats.org/officeDocument/2006/relationships/font" Target="fonts/Play-regular.fntdata"/><Relationship Id="rId17" Type="http://schemas.openxmlformats.org/officeDocument/2006/relationships/slide" Target="slides/slide12.xml"/><Relationship Id="rId39" Type="http://schemas.openxmlformats.org/officeDocument/2006/relationships/font" Target="fonts/Corbel-bold.fntdata"/><Relationship Id="rId16" Type="http://schemas.openxmlformats.org/officeDocument/2006/relationships/slide" Target="slides/slide11.xml"/><Relationship Id="rId38" Type="http://schemas.openxmlformats.org/officeDocument/2006/relationships/font" Target="fonts/Corbel-regular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51163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6038" y="0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331325"/>
            <a:ext cx="2951163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Google Shape;157;p10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0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1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Google Shape;170;p12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2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3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p13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3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4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14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4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5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1" name="Google Shape;191;p15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5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6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8" name="Google Shape;198;p16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6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7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5" name="Google Shape;205;p17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7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3" name="Google Shape;213;p18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8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9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0" name="Google Shape;220;p19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9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0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7" name="Google Shape;227;p20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20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1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5" name="Google Shape;235;p21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21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2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2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3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23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4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4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5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25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6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6" name="Google Shape;266;p26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26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7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3" name="Google Shape;273;p27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7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8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0" name="Google Shape;280;p28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8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9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7" name="Google Shape;287;p29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9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3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0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30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5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6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7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8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8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/>
          <p:nvPr>
            <p:ph idx="2" type="sldImg"/>
          </p:nvPr>
        </p:nvSpPr>
        <p:spPr>
          <a:xfrm>
            <a:off x="949325" y="736600"/>
            <a:ext cx="4910138" cy="3684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0" name="Google Shape;150;p9:notes"/>
          <p:cNvSpPr txBox="1"/>
          <p:nvPr>
            <p:ph idx="1" type="body"/>
          </p:nvPr>
        </p:nvSpPr>
        <p:spPr>
          <a:xfrm>
            <a:off x="681038" y="4665663"/>
            <a:ext cx="544671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9:notes"/>
          <p:cNvSpPr txBox="1"/>
          <p:nvPr>
            <p:ph idx="12" type="sldNum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sk-SK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á snímka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2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2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3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2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ok s popisom" type="picTx">
  <p:cSld name="PICTURE_WITH_CAPTIO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1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41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41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77" name="Google Shape;77;p4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zvislý text" type="vertTx">
  <p:cSld name="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2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2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4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42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4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vislý nadpis a text" type="vertTitleAndTx">
  <p:cSld name="VERTICAL_TITLE_AND_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3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43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4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43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4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 obsah">
  <p:cSld name="Nadpis a obsah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3"/>
          <p:cNvSpPr/>
          <p:nvPr/>
        </p:nvSpPr>
        <p:spPr>
          <a:xfrm>
            <a:off x="192088" y="265113"/>
            <a:ext cx="8763000" cy="633253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" name="Google Shape;23;p33"/>
          <p:cNvCxnSpPr/>
          <p:nvPr/>
        </p:nvCxnSpPr>
        <p:spPr>
          <a:xfrm>
            <a:off x="454025" y="1196975"/>
            <a:ext cx="8235950" cy="0"/>
          </a:xfrm>
          <a:prstGeom prst="straightConnector1">
            <a:avLst/>
          </a:prstGeom>
          <a:noFill/>
          <a:ln cap="flat" cmpd="sng" w="25400">
            <a:solidFill>
              <a:srgbClr val="D2472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" name="Google Shape;24;p33"/>
          <p:cNvSpPr txBox="1"/>
          <p:nvPr>
            <p:ph type="title"/>
          </p:nvPr>
        </p:nvSpPr>
        <p:spPr>
          <a:xfrm>
            <a:off x="390906" y="448056"/>
            <a:ext cx="5157839" cy="6400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00">
                <a:solidFill>
                  <a:srgbClr val="3A3838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3"/>
          <p:cNvSpPr txBox="1"/>
          <p:nvPr>
            <p:ph idx="1" type="body"/>
          </p:nvPr>
        </p:nvSpPr>
        <p:spPr>
          <a:xfrm>
            <a:off x="404622" y="1435608"/>
            <a:ext cx="3312414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857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3F3F3F"/>
              </a:buClr>
              <a:buSzPts val="900"/>
              <a:buChar char="•"/>
              <a:defRPr sz="900">
                <a:solidFill>
                  <a:srgbClr val="3F3F3F"/>
                </a:solidFill>
              </a:defRPr>
            </a:lvl1pPr>
            <a:lvl2pPr indent="-2857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F3F3F"/>
              </a:buClr>
              <a:buSzPts val="900"/>
              <a:buChar char="•"/>
              <a:defRPr sz="900">
                <a:solidFill>
                  <a:srgbClr val="3F3F3F"/>
                </a:solidFill>
              </a:defRPr>
            </a:lvl2pPr>
            <a:lvl3pPr indent="-2857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F3F3F"/>
              </a:buClr>
              <a:buSzPts val="900"/>
              <a:buChar char="•"/>
              <a:defRPr sz="900">
                <a:solidFill>
                  <a:srgbClr val="3F3F3F"/>
                </a:solidFill>
              </a:defRPr>
            </a:lvl3pPr>
            <a:lvl4pPr indent="-2857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F3F3F"/>
              </a:buClr>
              <a:buSzPts val="900"/>
              <a:buChar char="•"/>
              <a:defRPr sz="900">
                <a:solidFill>
                  <a:srgbClr val="3F3F3F"/>
                </a:solidFill>
              </a:defRPr>
            </a:lvl4pPr>
            <a:lvl5pPr indent="-2857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3F3F3F"/>
              </a:buClr>
              <a:buSzPts val="900"/>
              <a:buChar char="•"/>
              <a:defRPr sz="900">
                <a:solidFill>
                  <a:srgbClr val="3F3F3F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33"/>
          <p:cNvSpPr txBox="1"/>
          <p:nvPr>
            <p:ph idx="10" type="dt"/>
          </p:nvPr>
        </p:nvSpPr>
        <p:spPr>
          <a:xfrm>
            <a:off x="404813" y="6203950"/>
            <a:ext cx="24574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595959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3"/>
          <p:cNvSpPr txBox="1"/>
          <p:nvPr>
            <p:ph idx="11" type="ftr"/>
          </p:nvPr>
        </p:nvSpPr>
        <p:spPr>
          <a:xfrm>
            <a:off x="3486150" y="6203950"/>
            <a:ext cx="21717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595959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3"/>
          <p:cNvSpPr txBox="1"/>
          <p:nvPr>
            <p:ph idx="12" type="sldNum"/>
          </p:nvPr>
        </p:nvSpPr>
        <p:spPr>
          <a:xfrm>
            <a:off x="6278563" y="6203950"/>
            <a:ext cx="24574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4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4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lavička sekcie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5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5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35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5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5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6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6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6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36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6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6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anie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7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7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1" name="Google Shape;51;p37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37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3" name="Google Shape;53;p37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37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7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7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n nadpis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8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8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8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38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a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9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9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9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popisom" type="objTx">
  <p:cSld name="OBJECT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40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9" name="Google Shape;69;p40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70" name="Google Shape;70;p40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0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0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1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3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1150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1150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1.bin"/><Relationship Id="rId6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european-union.europa.eu/principles-countries-history/principles-and-values/founding-agreements_en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european-union.europa.eu/institutions-law-budget/institutions-and-bodies_en" TargetMode="Externa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s://european-union.europa.eu/priorities-and-actions/eu-priorities/european-union-priorities-2024-2029_en#:~:text=EU%20strategic%20agenda%20for%202024-2029%201%20ensuring%20coherent,a%20comprehensive%20approach%20to%20migration%20and%20border%20management" TargetMode="External"/><Relationship Id="rId4" Type="http://schemas.openxmlformats.org/officeDocument/2006/relationships/hyperlink" Target="https://european-union.europa.eu/priorities-and-actions/eu-priorities/european-union-priorities-2019-2024_en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/>
          <p:nvPr>
            <p:ph type="ctrTitle"/>
          </p:nvPr>
        </p:nvSpPr>
        <p:spPr>
          <a:xfrm>
            <a:off x="827088" y="3716338"/>
            <a:ext cx="7632700" cy="15557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br>
              <a:rPr lang="sk-SK" sz="3200">
                <a:latin typeface="Arial"/>
                <a:ea typeface="Arial"/>
                <a:cs typeface="Arial"/>
                <a:sym typeface="Arial"/>
              </a:rPr>
            </a:br>
            <a:br>
              <a:rPr lang="sk-SK" sz="3200">
                <a:latin typeface="Arial"/>
                <a:ea typeface="Arial"/>
                <a:cs typeface="Arial"/>
                <a:sym typeface="Arial"/>
              </a:rPr>
            </a:br>
            <a:br>
              <a:rPr lang="sk-SK" sz="3200">
                <a:latin typeface="Arial"/>
                <a:ea typeface="Arial"/>
                <a:cs typeface="Arial"/>
                <a:sym typeface="Arial"/>
              </a:rPr>
            </a:br>
            <a:r>
              <a:rPr b="1" lang="sk-SK" sz="3200">
                <a:latin typeface="Arial"/>
                <a:ea typeface="Arial"/>
                <a:cs typeface="Arial"/>
                <a:sym typeface="Arial"/>
              </a:rPr>
              <a:t>Dynamic Integration Environment</a:t>
            </a:r>
            <a:br>
              <a:rPr lang="sk-SK" sz="3200">
                <a:latin typeface="Arial"/>
                <a:ea typeface="Arial"/>
                <a:cs typeface="Arial"/>
                <a:sym typeface="Arial"/>
              </a:rPr>
            </a:br>
            <a:br>
              <a:rPr lang="sk-SK" sz="3200">
                <a:latin typeface="Arial"/>
                <a:ea typeface="Arial"/>
                <a:cs typeface="Arial"/>
                <a:sym typeface="Arial"/>
              </a:rPr>
            </a:br>
            <a:r>
              <a:rPr lang="sk-SK" sz="3200">
                <a:latin typeface="Arial"/>
                <a:ea typeface="Arial"/>
                <a:cs typeface="Arial"/>
                <a:sym typeface="Arial"/>
              </a:rPr>
              <a:t>Introduction to European Integration</a:t>
            </a:r>
            <a:br>
              <a:rPr lang="sk-SK" sz="3200">
                <a:latin typeface="Arial"/>
                <a:ea typeface="Arial"/>
                <a:cs typeface="Arial"/>
                <a:sym typeface="Arial"/>
              </a:rPr>
            </a:br>
            <a:br>
              <a:rPr lang="sk-SK" sz="3200">
                <a:latin typeface="Arial"/>
                <a:ea typeface="Arial"/>
                <a:cs typeface="Arial"/>
                <a:sym typeface="Arial"/>
              </a:rPr>
            </a:br>
            <a:br>
              <a:rPr lang="sk-SK" sz="3200">
                <a:latin typeface="Arial"/>
                <a:ea typeface="Arial"/>
                <a:cs typeface="Arial"/>
                <a:sym typeface="Arial"/>
              </a:rPr>
            </a:br>
            <a:r>
              <a:rPr lang="sk-SK" sz="2400"/>
              <a:t>Matej Bel University in Banská Bystrica, Slovakia</a:t>
            </a:r>
            <a:endParaRPr sz="2400"/>
          </a:p>
          <a:p>
            <a:pPr indent="0" lvl="0" marL="22860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sk-SK" sz="2400"/>
              <a:t>© 2025 by Ž. Lacová is licenced under</a:t>
            </a:r>
            <a:r>
              <a:rPr b="1" lang="sk-SK" sz="2400"/>
              <a:t> </a:t>
            </a:r>
            <a:r>
              <a:rPr lang="sk-SK" sz="2400"/>
              <a:t>CC BY </a:t>
            </a:r>
            <a:endParaRPr sz="2400"/>
          </a:p>
          <a:p>
            <a:pPr indent="0" lvl="0" marL="0" rt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2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r>
              <a:t/>
            </a:r>
            <a:endParaRPr sz="3200"/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157192"/>
            <a:ext cx="9144000" cy="125571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64085" y="3965615"/>
            <a:ext cx="995716" cy="5906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sk-SK"/>
              <a:t>Let´s discuss</a:t>
            </a:r>
            <a:endParaRPr b="1" i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61" name="Google Shape;161;p10"/>
          <p:cNvSpPr txBox="1"/>
          <p:nvPr/>
        </p:nvSpPr>
        <p:spPr>
          <a:xfrm>
            <a:off x="387350" y="1795463"/>
            <a:ext cx="80883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Q5: What were the reasons which motivated countries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in Western Europe to integrate?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-SK" sz="3200"/>
              <a:t>Political situation in Europe in early post-war period : a climate to radical change</a:t>
            </a:r>
            <a:endParaRPr/>
          </a:p>
        </p:txBody>
      </p:sp>
      <p:graphicFrame>
        <p:nvGraphicFramePr>
          <p:cNvPr id="167" name="Google Shape;167;p11"/>
          <p:cNvGraphicFramePr/>
          <p:nvPr/>
        </p:nvGraphicFramePr>
        <p:xfrm>
          <a:off x="609600" y="2057400"/>
          <a:ext cx="8382000" cy="3887788"/>
        </p:xfrm>
        <a:graphic>
          <a:graphicData uri="http://schemas.openxmlformats.org/presentationml/2006/ole">
            <mc:AlternateContent>
              <mc:Choice Requires="v">
                <p:oleObj r:id="rId4" imgH="3887788" imgW="8382000" progId="Excel.Sheet.8" spid="_x0000_s1">
                  <p:embed/>
                </p:oleObj>
              </mc:Choice>
              <mc:Fallback>
                <p:oleObj r:id="rId5" imgH="3887788" imgW="8382000" progId="Excel.Sheet.8">
                  <p:embed/>
                  <p:pic>
                    <p:nvPicPr>
                      <p:cNvPr id="167" name="Google Shape;167;p1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609600" y="2057400"/>
                        <a:ext cx="8382000" cy="388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sk-SK"/>
              <a:t>Political situation in Europe in early post-war period</a:t>
            </a:r>
            <a:endParaRPr b="1" i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74" name="Google Shape;174;p12"/>
          <p:cNvSpPr txBox="1"/>
          <p:nvPr/>
        </p:nvSpPr>
        <p:spPr>
          <a:xfrm>
            <a:off x="387350" y="1795463"/>
            <a:ext cx="82169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War toll, refugees, hunger : 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1" i="0" lang="sk-SK" sz="2400" u="sng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How can Europe avoid another war? 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Blaming loser = Germany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Blaming capitalism = the Cold War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Blaming nationalism = tighter integration of European nations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3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sk-SK"/>
              <a:t>Let´s discuss</a:t>
            </a:r>
            <a:endParaRPr b="1" i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81" name="Google Shape;181;p13"/>
          <p:cNvSpPr txBox="1"/>
          <p:nvPr/>
        </p:nvSpPr>
        <p:spPr>
          <a:xfrm>
            <a:off x="611188" y="2420938"/>
            <a:ext cx="80899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Q6: Listen and try to guess who made this speech.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4"/>
          <p:cNvSpPr txBox="1"/>
          <p:nvPr>
            <p:ph type="title"/>
          </p:nvPr>
        </p:nvSpPr>
        <p:spPr>
          <a:xfrm>
            <a:off x="390525" y="447675"/>
            <a:ext cx="8293100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sk-SK"/>
              <a:t>Q7: Do you know these names? What do they have in common? </a:t>
            </a:r>
            <a:endParaRPr b="1" i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88" name="Google Shape;188;p14"/>
          <p:cNvSpPr txBox="1"/>
          <p:nvPr/>
        </p:nvSpPr>
        <p:spPr>
          <a:xfrm>
            <a:off x="527050" y="1773238"/>
            <a:ext cx="82931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Konrad Adenauer | Winston Churchill | </a:t>
            </a:r>
            <a:endParaRPr/>
          </a:p>
          <a:p>
            <a:pPr indent="0" lvl="2" marL="914400" marR="0" rtl="0" algn="l">
              <a:lnSpc>
                <a:spcPct val="200000"/>
              </a:lnSpc>
              <a:spcBef>
                <a:spcPts val="28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Alcide De Gasperi | Walter Hallstein | </a:t>
            </a:r>
            <a:endParaRPr/>
          </a:p>
          <a:p>
            <a:pPr indent="0" lvl="2" marL="914400" marR="0" rtl="0" algn="l">
              <a:lnSpc>
                <a:spcPct val="200000"/>
              </a:lnSpc>
              <a:spcBef>
                <a:spcPts val="28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Jean Monnet | Robert Schuman | </a:t>
            </a:r>
            <a:endParaRPr/>
          </a:p>
          <a:p>
            <a:pPr indent="0" lvl="2" marL="914400" marR="0" rtl="0" algn="l">
              <a:lnSpc>
                <a:spcPct val="200000"/>
              </a:lnSpc>
              <a:spcBef>
                <a:spcPts val="28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Paul-Henri Spaak | Altiero Spinelli |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8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76200" lvl="2" marL="11430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76200" lvl="2" marL="11430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76200" lvl="2" marL="11430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146050" lvl="0" marL="22860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0025" lvl="2" marL="97155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5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sk-SK"/>
              <a:t>Two strands of European integration</a:t>
            </a:r>
            <a:endParaRPr b="1" i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95" name="Google Shape;195;p15"/>
          <p:cNvSpPr txBox="1"/>
          <p:nvPr/>
        </p:nvSpPr>
        <p:spPr>
          <a:xfrm>
            <a:off x="527050" y="1773238"/>
            <a:ext cx="82931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28600" lvl="2" marL="11430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Char char="•"/>
            </a:pPr>
            <a:r>
              <a:rPr b="1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Federalism</a:t>
            </a:r>
            <a:endParaRPr/>
          </a:p>
          <a:p>
            <a:pPr indent="0" lvl="1" marL="4572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	supranational organization</a:t>
            </a:r>
            <a:endParaRPr/>
          </a:p>
          <a:p>
            <a:pPr indent="0" lvl="1" marL="4572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	power to supranational institutions</a:t>
            </a:r>
            <a:endParaRPr/>
          </a:p>
          <a:p>
            <a:pPr indent="0" lvl="1" marL="4572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	( ECSC, EEC – customs union)</a:t>
            </a:r>
            <a:endParaRPr/>
          </a:p>
          <a:p>
            <a:pPr indent="-228600" lvl="2" marL="11430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Char char="•"/>
            </a:pPr>
            <a:r>
              <a:rPr b="1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Intergovernmetalism</a:t>
            </a:r>
            <a:endParaRPr b="1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3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nation-states as the most effective and stable form of government </a:t>
            </a:r>
            <a:endParaRPr/>
          </a:p>
          <a:p>
            <a:pPr indent="0" lvl="3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power keep in the hands of national officials</a:t>
            </a:r>
            <a:endParaRPr/>
          </a:p>
          <a:p>
            <a:pPr indent="0" lvl="3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( EFTAssociation – free-trade area)</a:t>
            </a:r>
            <a:endParaRPr/>
          </a:p>
          <a:p>
            <a:pPr indent="-76200" lvl="2" marL="11430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76200" lvl="2" marL="11430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76200" lvl="2" marL="11430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76200" lvl="2" marL="11430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146050" lvl="0" marL="22860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0025" lvl="2" marL="97155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"/>
          <p:cNvSpPr txBox="1"/>
          <p:nvPr>
            <p:ph type="title"/>
          </p:nvPr>
        </p:nvSpPr>
        <p:spPr>
          <a:xfrm>
            <a:off x="390525" y="447675"/>
            <a:ext cx="7853363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sk-SK"/>
              <a:t>Q8 : What is a starting point of European integration ? </a:t>
            </a:r>
            <a:endParaRPr/>
          </a:p>
        </p:txBody>
      </p:sp>
      <p:sp>
        <p:nvSpPr>
          <p:cNvPr id="202" name="Google Shape;202;p16"/>
          <p:cNvSpPr txBox="1"/>
          <p:nvPr/>
        </p:nvSpPr>
        <p:spPr>
          <a:xfrm>
            <a:off x="0" y="2025650"/>
            <a:ext cx="8848725" cy="326548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64285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228600" lvl="2" marL="1143000" marR="0" rtl="0" algn="l">
              <a:lnSpc>
                <a:spcPct val="64285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800"/>
              <a:buFont typeface="Arial"/>
              <a:buChar char="•"/>
            </a:pPr>
            <a:r>
              <a:rPr b="0" i="0" lang="sk-SK" sz="2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1949 : Council of Europe</a:t>
            </a:r>
            <a:endParaRPr b="0" i="0" sz="28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228600" lvl="2" marL="1143000" marR="0" rtl="0" algn="l">
              <a:lnSpc>
                <a:spcPct val="64285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800"/>
              <a:buFont typeface="Arial"/>
              <a:buChar char="•"/>
            </a:pPr>
            <a:r>
              <a:rPr b="0" i="0" lang="sk-SK" sz="2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1950 : Schuman Plan</a:t>
            </a:r>
            <a:endParaRPr b="0" i="0" sz="28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228600" lvl="2" marL="1143000" marR="0" rtl="0" algn="l">
              <a:lnSpc>
                <a:spcPct val="64285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800"/>
              <a:buFont typeface="Arial"/>
              <a:buChar char="•"/>
            </a:pPr>
            <a:r>
              <a:rPr b="0" i="0" lang="sk-SK" sz="2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1951 : European Coal and Steel Community (ECSC)</a:t>
            </a:r>
            <a:endParaRPr/>
          </a:p>
          <a:p>
            <a:pPr indent="-228600" lvl="2" marL="1143000" marR="0" rtl="0" algn="l">
              <a:lnSpc>
                <a:spcPct val="64285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800"/>
              <a:buFont typeface="Arial"/>
              <a:buChar char="•"/>
            </a:pPr>
            <a:r>
              <a:rPr b="0" i="0" lang="sk-SK" sz="2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1957 : Treaty of Rome</a:t>
            </a:r>
            <a:endParaRPr b="0" i="0" sz="2800" u="sng" cap="none" strike="noStrike">
              <a:solidFill>
                <a:srgbClr val="347C9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64285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7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>
                <a:latin typeface="Quattrocento Sans"/>
                <a:ea typeface="Quattrocento Sans"/>
                <a:cs typeface="Quattrocento Sans"/>
                <a:sym typeface="Quattrocento Sans"/>
              </a:rPr>
              <a:t>Deepening of integration in Europe : Treaties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09" name="Google Shape;209;p17"/>
          <p:cNvSpPr txBox="1"/>
          <p:nvPr/>
        </p:nvSpPr>
        <p:spPr>
          <a:xfrm>
            <a:off x="287338" y="1412875"/>
            <a:ext cx="8569325" cy="32670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25000" lnSpcReduction="20000"/>
          </a:bodyPr>
          <a:lstStyle/>
          <a:p>
            <a:pPr indent="-228600" lvl="2" marL="1143000" marR="0" rtl="0" algn="l">
              <a:lnSpc>
                <a:spcPct val="2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Treaty establishing the European Coal and Steel Community (ECSC) (1951, 1952, 2002- vypršala platnosť)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Treaties of Rome: EEC and Euratom (1957, 1958)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Merger Treaty – Brussel Treaty (1965, 1967)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Single European Act (1986,1987)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Maastricht Treaty (1992, 1993)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Treaty of Amsterdam (1997, 1999)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Treaty of Nice (2001, 2003)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Treaty of Lisbon (2007, 2009)</a:t>
            </a:r>
            <a:endParaRPr/>
          </a:p>
          <a:p>
            <a:pPr indent="0" lvl="2" marL="914400" marR="0" rtl="0" algn="l">
              <a:lnSpc>
                <a:spcPct val="1875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rPr b="0" i="0" lang="sk-SK" sz="960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Founding agreements | European Union (europa.eu)</a:t>
            </a:r>
            <a:endParaRPr b="0" i="0" sz="72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6858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None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		</a:t>
            </a:r>
            <a:endParaRPr/>
          </a:p>
          <a:p>
            <a:pPr indent="0" lvl="2" marL="685800" marR="0" rtl="0" algn="l">
              <a:lnSpc>
                <a:spcPct val="20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t/>
            </a:r>
            <a:endParaRPr b="0" i="0" sz="9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7"/>
          <p:cNvSpPr txBox="1"/>
          <p:nvPr/>
        </p:nvSpPr>
        <p:spPr>
          <a:xfrm rot="2898690">
            <a:off x="6435725" y="4106863"/>
            <a:ext cx="2044700" cy="5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sk-SK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Q9: Since when we talk about „European Union“ ?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/>
              <a:t>Degrees of economic integration in the EU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17" name="Google Shape;217;p18"/>
          <p:cNvSpPr txBox="1"/>
          <p:nvPr/>
        </p:nvSpPr>
        <p:spPr>
          <a:xfrm>
            <a:off x="387350" y="1795463"/>
            <a:ext cx="80883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Free Trade Area 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Customs Union (1968)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Common Market (1993)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Economic and Monetary Union (1999)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Political Union? 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9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>
                <a:latin typeface="Quattrocento Sans"/>
                <a:ea typeface="Quattrocento Sans"/>
                <a:cs typeface="Quattrocento Sans"/>
                <a:sym typeface="Quattrocento Sans"/>
              </a:rPr>
              <a:t>European Enlargement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24" name="Google Shape;224;p19"/>
          <p:cNvSpPr txBox="1"/>
          <p:nvPr/>
        </p:nvSpPr>
        <p:spPr>
          <a:xfrm>
            <a:off x="287338" y="1412875"/>
            <a:ext cx="8569325" cy="51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Char char="•"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1958: Founding Members: BE,FR,DE,IT,LU,NL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Char char="•"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1973: 1st wave: DK, IE, UK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Char char="•"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1981: Southern wave 1: GR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Char char="•"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1986: Southern wave 2: PT, ES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Char char="•"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1995: 4th wave: AT, FI, SE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Char char="•"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2004: 5th wave 1: CZ, EE, CY, LV, LT, HU, MT, PO, SK, SI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Char char="•"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2007: 5th wave 2: RO, BG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Char char="•"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2013: HR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Char char="•"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2020: - UK (Brexit)	</a:t>
            </a:r>
            <a:endParaRPr/>
          </a:p>
          <a:p>
            <a:pPr indent="0" lvl="2" marL="685800" marR="0" rtl="0" algn="l">
              <a:lnSpc>
                <a:spcPct val="20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t/>
            </a:r>
            <a:endParaRPr b="0" i="0" sz="9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>
                <a:latin typeface="Quattrocento Sans"/>
                <a:ea typeface="Quattrocento Sans"/>
                <a:cs typeface="Quattrocento Sans"/>
                <a:sym typeface="Quattrocento Sans"/>
              </a:rPr>
              <a:t>Overview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387350" y="1795463"/>
            <a:ext cx="8088313" cy="46148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62500" lnSpcReduction="20000"/>
          </a:bodyPr>
          <a:lstStyle/>
          <a:p>
            <a:pPr indent="-914431" lvl="2" marL="182880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Calibri"/>
              <a:buAutoNum type="arabicPeriod"/>
            </a:pPr>
            <a:r>
              <a:rPr b="0" i="0" lang="sk-SK" sz="29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Historical Context of Economic Integration </a:t>
            </a:r>
            <a:endParaRPr/>
          </a:p>
          <a:p>
            <a:pPr indent="-914431" lvl="2" marL="1828800" marR="0" rtl="0" algn="l">
              <a:lnSpc>
                <a:spcPct val="17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Calibri"/>
              <a:buAutoNum type="arabicPeriod"/>
            </a:pPr>
            <a:r>
              <a:rPr b="0" i="0" lang="sk-SK" sz="29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Other Examples of Economic Integration: Regional Integration Agreements Wordlwide</a:t>
            </a:r>
            <a:endParaRPr b="0" i="0" sz="29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914431" lvl="2" marL="1828800" marR="0" rtl="0" algn="l">
              <a:lnSpc>
                <a:spcPct val="17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Calibri"/>
              <a:buAutoNum type="arabicPeriod"/>
            </a:pPr>
            <a:r>
              <a:rPr b="0" i="0" lang="sk-SK" sz="29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Enlargement of the EU: Experience and Future Perspectives</a:t>
            </a:r>
            <a:endParaRPr b="0" i="0" sz="29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914431" lvl="2" marL="1828800" marR="0" rtl="0" algn="l">
              <a:lnSpc>
                <a:spcPct val="17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Calibri"/>
              <a:buAutoNum type="arabicPeriod"/>
            </a:pPr>
            <a:r>
              <a:rPr b="0" i="0" lang="sk-SK" sz="29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Institutional Players and Decision-Making Process of the EU</a:t>
            </a:r>
            <a:endParaRPr/>
          </a:p>
          <a:p>
            <a:pPr indent="-914431" lvl="2" marL="1828800" marR="0" rtl="0" algn="l">
              <a:lnSpc>
                <a:spcPct val="17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Calibri"/>
              <a:buAutoNum type="arabicPeriod"/>
            </a:pPr>
            <a:r>
              <a:rPr b="0" i="0" lang="sk-SK" sz="29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Current Priorities of the EU</a:t>
            </a:r>
            <a:endParaRPr/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0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>
                <a:latin typeface="Quattrocento Sans"/>
                <a:ea typeface="Quattrocento Sans"/>
                <a:cs typeface="Quattrocento Sans"/>
                <a:sym typeface="Quattrocento Sans"/>
              </a:rPr>
              <a:t>Next Enlargement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31" name="Google Shape;231;p20"/>
          <p:cNvSpPr txBox="1"/>
          <p:nvPr/>
        </p:nvSpPr>
        <p:spPr>
          <a:xfrm>
            <a:off x="107950" y="1412875"/>
            <a:ext cx="8748713" cy="32670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25000" lnSpcReduction="20000"/>
          </a:bodyPr>
          <a:lstStyle/>
          <a:p>
            <a:pPr indent="0" lvl="2" marL="914400" marR="0" rtl="0" algn="l">
              <a:lnSpc>
                <a:spcPct val="2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None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Current candidate countries are: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Albania (AL)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Moldova (MD)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Montenegro (ME)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North Macedonia (MK)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Serbia (RS)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Türkiye (TR)</a:t>
            </a:r>
            <a:endParaRPr/>
          </a:p>
          <a:p>
            <a:pPr indent="-228600" lvl="2" marL="1143000" marR="0" rtl="0" algn="l">
              <a:lnSpc>
                <a:spcPct val="2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Char char="•"/>
            </a:pPr>
            <a:r>
              <a:rPr b="0" i="0" lang="sk-SK" sz="72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Ukraine (UA)</a:t>
            </a:r>
            <a:endParaRPr/>
          </a:p>
          <a:p>
            <a:pPr indent="0" lvl="2" marL="914400" marR="0" rtl="0" algn="l">
              <a:lnSpc>
                <a:spcPct val="225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None/>
            </a:pPr>
            <a:r>
              <a:rPr b="0" i="0" lang="sk-SK" sz="8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Bosnia and Herzegovina (BA), Georgia (GE) and Kosovo (XK) are potential candidates.</a:t>
            </a: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</a:t>
            </a:r>
            <a:endParaRPr/>
          </a:p>
          <a:p>
            <a:pPr indent="0" lvl="2" marL="685800" marR="0" rtl="0" algn="l">
              <a:lnSpc>
                <a:spcPct val="20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t/>
            </a:r>
            <a:endParaRPr b="0" i="0" sz="9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20"/>
          <p:cNvSpPr txBox="1"/>
          <p:nvPr/>
        </p:nvSpPr>
        <p:spPr>
          <a:xfrm rot="2898690">
            <a:off x="6037263" y="3675063"/>
            <a:ext cx="2749550" cy="5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sk-SK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Q10: What criteria needs a country to meet in order to join the EU ?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1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/>
              <a:t>Economic integration worldwide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39" name="Google Shape;239;p21"/>
          <p:cNvSpPr txBox="1"/>
          <p:nvPr/>
        </p:nvSpPr>
        <p:spPr>
          <a:xfrm>
            <a:off x="287338" y="1412875"/>
            <a:ext cx="8569325" cy="532923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Regional Integration Agreements (Venables,2000):</a:t>
            </a:r>
            <a:endParaRPr/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= groupings of countries formed with the objective of reducing barriers to trade between members of the group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Char char="•"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WTO : 170 RIAs notified + 70 operational but not notified</a:t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101600" lvl="2" marL="11430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1" i="1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Q11: Can you find some examples of RIA in Europe, Asia, America, Australia, Africa ?</a:t>
            </a:r>
            <a:endParaRPr b="1" i="1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6858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		</a:t>
            </a:r>
            <a:endParaRPr/>
          </a:p>
          <a:p>
            <a:pPr indent="0" lvl="2" marL="685800" marR="0" rtl="0" algn="l">
              <a:lnSpc>
                <a:spcPct val="20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t/>
            </a:r>
            <a:endParaRPr b="0" i="0" sz="9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2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 sz="2800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EUROPE</a:t>
            </a:r>
            <a:endParaRPr b="1" sz="2400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45" name="Google Shape;245;p22"/>
          <p:cNvSpPr txBox="1"/>
          <p:nvPr>
            <p:ph idx="1" type="body"/>
          </p:nvPr>
        </p:nvSpPr>
        <p:spPr>
          <a:xfrm>
            <a:off x="1116013" y="1412875"/>
            <a:ext cx="7127875" cy="5040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sz="20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t/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Noto Sans Symbols"/>
              <a:buNone/>
            </a:pPr>
            <a:r>
              <a:rPr lang="sk-SK"/>
              <a:t>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European Union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European Free Trade Association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Central European Free Trade Agreement</a:t>
            </a:r>
            <a:endParaRPr b="1">
              <a:latin typeface="Play"/>
              <a:ea typeface="Play"/>
              <a:cs typeface="Play"/>
              <a:sym typeface="Play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A5A5A5"/>
              </a:buClr>
              <a:buSzPts val="2100"/>
              <a:buChar char="•"/>
            </a:pPr>
            <a:r>
              <a:rPr b="1" lang="sk-SK">
                <a:solidFill>
                  <a:srgbClr val="A5A5A5"/>
                </a:solidFill>
                <a:latin typeface="Play"/>
                <a:ea typeface="Play"/>
                <a:cs typeface="Play"/>
                <a:sym typeface="Play"/>
              </a:rPr>
              <a:t>Council for Mutual Economic Assistance</a:t>
            </a:r>
            <a:endParaRPr/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b="1"/>
          </a:p>
          <a:p>
            <a:pPr indent="-44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3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-SK">
                <a:latin typeface="Play"/>
                <a:ea typeface="Play"/>
                <a:cs typeface="Play"/>
                <a:sym typeface="Play"/>
              </a:rPr>
              <a:t>AMERICA</a:t>
            </a:r>
            <a:endParaRPr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51" name="Google Shape;251;p23"/>
          <p:cNvSpPr txBox="1"/>
          <p:nvPr>
            <p:ph idx="1" type="body"/>
          </p:nvPr>
        </p:nvSpPr>
        <p:spPr>
          <a:xfrm>
            <a:off x="1116013" y="1412875"/>
            <a:ext cx="8208962" cy="5040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sz="2000">
              <a:latin typeface="Play"/>
              <a:ea typeface="Play"/>
              <a:cs typeface="Play"/>
              <a:sym typeface="Play"/>
            </a:endParaRPr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North American Free Trade Agreement</a:t>
            </a:r>
            <a:endParaRPr b="1">
              <a:latin typeface="Play"/>
              <a:ea typeface="Play"/>
              <a:cs typeface="Play"/>
              <a:sym typeface="Play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The U.S.-Mexico-Canada Agreement (USMCA)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Latin American Free Trade Area/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Latin American Integration Association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Andean Pact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MERCOSUR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Central American Common Market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Free Trade Area of the Americans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4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-SK">
                <a:latin typeface="Play"/>
                <a:ea typeface="Play"/>
                <a:cs typeface="Play"/>
                <a:sym typeface="Play"/>
              </a:rPr>
              <a:t>ASIA and THE PACIFIC</a:t>
            </a:r>
            <a:endParaRPr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57" name="Google Shape;257;p24"/>
          <p:cNvSpPr txBox="1"/>
          <p:nvPr>
            <p:ph idx="1" type="body"/>
          </p:nvPr>
        </p:nvSpPr>
        <p:spPr>
          <a:xfrm>
            <a:off x="935038" y="1817688"/>
            <a:ext cx="8208962" cy="5040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sz="20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Asia Pacific Economic Cooperation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Association of South-East Asian Nations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ASEAN-China Free Trade Area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Closer Economic Relations between Australia and New Zealand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The Arab League</a:t>
            </a:r>
            <a:endParaRPr sz="2000"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5"/>
          <p:cNvSpPr txBox="1"/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-SK">
                <a:latin typeface="Play"/>
                <a:ea typeface="Play"/>
                <a:cs typeface="Play"/>
                <a:sym typeface="Play"/>
              </a:rPr>
              <a:t>AFRICA</a:t>
            </a:r>
            <a:endParaRPr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263" name="Google Shape;263;p25"/>
          <p:cNvSpPr txBox="1"/>
          <p:nvPr>
            <p:ph idx="1" type="body"/>
          </p:nvPr>
        </p:nvSpPr>
        <p:spPr>
          <a:xfrm>
            <a:off x="935038" y="1817688"/>
            <a:ext cx="8208962" cy="5040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sz="20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East African Community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Central African Customs and Economic Union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Economic Community of West African States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South African Customs Union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Southern African Development Community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Common Market for Eastern and Southern Africa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b="1" lang="sk-SK">
                <a:latin typeface="Play"/>
                <a:ea typeface="Play"/>
                <a:cs typeface="Play"/>
                <a:sym typeface="Play"/>
              </a:rPr>
              <a:t>Organisation of African Unity</a:t>
            </a:r>
            <a:endParaRPr/>
          </a:p>
          <a:p>
            <a:pPr indent="-44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6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/>
              <a:t>Economic integration worldwide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70" name="Google Shape;270;p26"/>
          <p:cNvSpPr txBox="1"/>
          <p:nvPr/>
        </p:nvSpPr>
        <p:spPr>
          <a:xfrm>
            <a:off x="287339" y="1773238"/>
            <a:ext cx="7308998" cy="53276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 other RIAs succeed to deepen its integration than the European Union</a:t>
            </a:r>
            <a:endParaRPr/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European Union – an example for the others RIAs, the most integrated form of the market integration worldwide</a:t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European project is today deeper and wider than was ever imagined in its early days, and remains truly unique in the world.</a:t>
            </a:r>
            <a:endParaRPr/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Periods of cyclic euro-optimism and euro-pessimism</a:t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6858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		</a:t>
            </a:r>
            <a:endParaRPr/>
          </a:p>
          <a:p>
            <a:pPr indent="0" lvl="2" marL="685800" marR="0" rtl="0" algn="l">
              <a:lnSpc>
                <a:spcPct val="20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t/>
            </a:r>
            <a:endParaRPr b="0" i="0" sz="9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7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/>
              <a:t>Defining the EU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77" name="Google Shape;277;p27"/>
          <p:cNvSpPr txBox="1"/>
          <p:nvPr/>
        </p:nvSpPr>
        <p:spPr>
          <a:xfrm>
            <a:off x="179388" y="1844675"/>
            <a:ext cx="8137525" cy="532923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EU = a federation like USA?</a:t>
            </a:r>
            <a:endParaRPr/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EU = organization for co-operation between governments like United Nations ?</a:t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EU as a unique international organization which offers a set of common supranational institutions established by the member states</a:t>
            </a:r>
            <a:endParaRPr/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Each member state gives up some of its sovereignty, in order to make decisions important on a European level. This combining of sovereignty is often defined as "European integration„.</a:t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685800" marR="0" rtl="0" algn="l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1800"/>
              <a:buFont typeface="Arial"/>
              <a:buNone/>
            </a:pPr>
            <a:r>
              <a:rPr b="0" i="0" lang="sk-SK" sz="18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		</a:t>
            </a:r>
            <a:endParaRPr/>
          </a:p>
          <a:p>
            <a:pPr indent="0" lvl="2" marL="685800" marR="0" rtl="0" algn="l">
              <a:lnSpc>
                <a:spcPct val="20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t/>
            </a:r>
            <a:endParaRPr b="0" i="0" sz="9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8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/>
              <a:t>Institutional framework of the EU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84" name="Google Shape;284;p28"/>
          <p:cNvSpPr txBox="1"/>
          <p:nvPr/>
        </p:nvSpPr>
        <p:spPr>
          <a:xfrm>
            <a:off x="179388" y="1844675"/>
            <a:ext cx="8569325" cy="532923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There are 4 main decision-making institutions which lead the EU’s administration. These institutions collectively provide the EU with policy direction and play different roles in the law-making process: 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Char char="•"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European Parliament (Brussels/Strasbourg/Luxembourg)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Char char="•"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European Council (Brussels) – Heads of State</a:t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Char char="•"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Council of the European Union (Brussels/Luxembourg)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Char char="•"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European Commission (Brussels/Luxembourg/Representations across the EU) </a:t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1" i="1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Q12: What kind of interest do the institutions represent ?</a:t>
            </a:r>
            <a:endParaRPr/>
          </a:p>
          <a:p>
            <a:pPr indent="0" lvl="2" marL="9144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rPr b="0" i="0" lang="sk-SK" sz="200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EU institutions and bodies – functions | European Union (europa.eu)</a:t>
            </a:r>
            <a:endParaRPr b="0" i="0" sz="1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685800" marR="0" rtl="0" algn="l">
              <a:lnSpc>
                <a:spcPct val="20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t/>
            </a:r>
            <a:endParaRPr b="0" i="0" sz="9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9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/>
              <a:t>Current European Priorities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91" name="Google Shape;291;p29"/>
          <p:cNvSpPr txBox="1"/>
          <p:nvPr/>
        </p:nvSpPr>
        <p:spPr>
          <a:xfrm>
            <a:off x="574675" y="1700213"/>
            <a:ext cx="8245475" cy="50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None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When preparing the visions for your plans, try to contribute to the EU priorities....</a:t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Char char="•"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EU strategic agenda for 2024-2029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000"/>
              <a:buFont typeface="Arial"/>
              <a:buChar char="•"/>
            </a:pPr>
            <a:r>
              <a:rPr b="0" i="0" lang="sk-SK" sz="20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Priorities of the European Commission 2024-2029</a:t>
            </a:r>
            <a:endParaRPr/>
          </a:p>
          <a:p>
            <a:pPr indent="-101600" lvl="2" marL="1143000" marR="0" rtl="0" algn="l">
              <a:lnSpc>
                <a:spcPct val="9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rPr b="0" i="0" lang="sk-SK" sz="2400" u="sng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European Union priorities 2024-2029 - European Union</a:t>
            </a:r>
            <a:endParaRPr b="0" i="0" sz="16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25400" lvl="2" marL="1143000" marR="0" rtl="0" algn="l">
              <a:lnSpc>
                <a:spcPct val="5625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Arial"/>
              <a:buNone/>
            </a:pPr>
            <a:r>
              <a:t/>
            </a:r>
            <a:endParaRPr b="0" i="0" sz="3200" u="sng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  <a:hlinkClick r:id="rId4">
                <a:extLst>
                  <a:ext uri="{A12FA001-AC4F-418D-AE19-62706E023703}">
                    <ahyp:hlinkClr val="tx"/>
                  </a:ext>
                </a:extLst>
              </a:hlinkClick>
            </a:endParaRPr>
          </a:p>
          <a:p>
            <a:pPr indent="0" lvl="2" marL="685800" marR="0" rtl="0" algn="l">
              <a:lnSpc>
                <a:spcPct val="200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900"/>
              <a:buFont typeface="Arial"/>
              <a:buNone/>
            </a:pPr>
            <a:r>
              <a:t/>
            </a:r>
            <a:endParaRPr b="0" i="0" sz="9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>
                <a:latin typeface="Quattrocento Sans"/>
                <a:ea typeface="Quattrocento Sans"/>
                <a:cs typeface="Quattrocento Sans"/>
                <a:sym typeface="Quattrocento Sans"/>
              </a:rPr>
              <a:t>Defining integration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387350" y="1795463"/>
            <a:ext cx="8088313" cy="32670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1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Process of removal of barriers among countries involved</a:t>
            </a:r>
            <a:endParaRPr b="1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1" i="1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Let´s discuss</a:t>
            </a:r>
            <a:endParaRPr b="1" i="1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Q1: What kind of barriers the countries can face to?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Q2: Do you know some examples of economic barriers companies can face in international trade?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0"/>
          <p:cNvSpPr txBox="1"/>
          <p:nvPr>
            <p:ph type="title"/>
          </p:nvPr>
        </p:nvSpPr>
        <p:spPr>
          <a:xfrm>
            <a:off x="1116013" y="2349500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-SK"/>
              <a:t>Thank you.</a:t>
            </a:r>
            <a:endParaRPr/>
          </a:p>
        </p:txBody>
      </p:sp>
      <p:sp>
        <p:nvSpPr>
          <p:cNvPr id="297" name="Google Shape;297;p30"/>
          <p:cNvSpPr/>
          <p:nvPr/>
        </p:nvSpPr>
        <p:spPr>
          <a:xfrm>
            <a:off x="1835150" y="4652963"/>
            <a:ext cx="6904038" cy="1343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</a:pPr>
            <a:r>
              <a:rPr b="0" i="0" lang="sk-SK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</a:pPr>
            <a:r>
              <a:rPr b="0" i="0" lang="sk-SK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zaneta.lacova@umb.sk</a:t>
            </a:r>
            <a:endParaRPr/>
          </a:p>
        </p:txBody>
      </p:sp>
      <p:pic>
        <p:nvPicPr>
          <p:cNvPr descr="Obrázok, na ktorom je text, písmo, snímka obrazovky, logo&#10;&#10;Automaticky generovaný popis" id="298" name="Google Shape;298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1913" y="3933825"/>
            <a:ext cx="2663825" cy="266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>
                <a:latin typeface="Quattrocento Sans"/>
                <a:ea typeface="Quattrocento Sans"/>
                <a:cs typeface="Quattrocento Sans"/>
                <a:sym typeface="Quattrocento Sans"/>
              </a:rPr>
              <a:t>Economic barriers = restrictions to trade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19" name="Google Shape;119;p4"/>
          <p:cNvSpPr txBox="1"/>
          <p:nvPr/>
        </p:nvSpPr>
        <p:spPr>
          <a:xfrm>
            <a:off x="2195513" y="2708275"/>
            <a:ext cx="8089900" cy="32670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228600" lvl="0" marL="2286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</a:pPr>
            <a:r>
              <a:rPr b="1" i="0" lang="sk-SK" sz="2400" u="none" cap="none" strike="noStrike">
                <a:solidFill>
                  <a:srgbClr val="3F3F3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Tariffs</a:t>
            </a:r>
            <a:endParaRPr/>
          </a:p>
          <a:p>
            <a:pPr indent="-228600" lvl="0" marL="228600" marR="0" rtl="0" algn="l">
              <a:lnSpc>
                <a:spcPct val="75000"/>
              </a:lnSpc>
              <a:spcBef>
                <a:spcPts val="20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</a:pPr>
            <a:r>
              <a:rPr b="1" i="0" lang="sk-SK" sz="2400" u="none" cap="none" strike="noStrike">
                <a:solidFill>
                  <a:srgbClr val="3F3F3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Quotas</a:t>
            </a:r>
            <a:endParaRPr/>
          </a:p>
          <a:p>
            <a:pPr indent="-228600" lvl="0" marL="228600" marR="0" rtl="0" algn="l">
              <a:lnSpc>
                <a:spcPct val="75000"/>
              </a:lnSpc>
              <a:spcBef>
                <a:spcPts val="20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</a:pPr>
            <a:r>
              <a:rPr b="1" i="0" lang="sk-SK" sz="2400" u="none" cap="none" strike="noStrike">
                <a:solidFill>
                  <a:srgbClr val="3F3F3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Non-tariff barriers</a:t>
            </a:r>
            <a:endParaRPr/>
          </a:p>
          <a:p>
            <a:pPr indent="0" lvl="2" marL="914400" marR="0" rtl="0" algn="l">
              <a:lnSpc>
                <a:spcPct val="138461"/>
              </a:lnSpc>
              <a:spcBef>
                <a:spcPts val="20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>
                <a:latin typeface="Quattrocento Sans"/>
                <a:ea typeface="Quattrocento Sans"/>
                <a:cs typeface="Quattrocento Sans"/>
                <a:sym typeface="Quattrocento Sans"/>
              </a:rPr>
              <a:t>Defining economic integration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26" name="Google Shape;126;p5"/>
          <p:cNvSpPr txBox="1"/>
          <p:nvPr/>
        </p:nvSpPr>
        <p:spPr>
          <a:xfrm>
            <a:off x="387350" y="1795463"/>
            <a:ext cx="80883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77500" lnSpcReduction="20000"/>
          </a:bodyPr>
          <a:lstStyle/>
          <a:p>
            <a:pPr indent="0" lvl="2" marL="9144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theory of economic integration studies how and at what cost countries 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can pass from </a:t>
            </a:r>
            <a:r>
              <a:rPr b="1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total protectionism 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to a situation of </a:t>
            </a:r>
            <a:r>
              <a:rPr b="1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free trade</a:t>
            </a: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 main dimensions:</a:t>
            </a:r>
            <a:endParaRPr/>
          </a:p>
          <a:p>
            <a:pPr indent="-4572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Calibri"/>
              <a:buAutoNum type="arabicPeriod"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Degree of integration </a:t>
            </a:r>
            <a:endParaRPr/>
          </a:p>
          <a:p>
            <a:pPr indent="-4572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Calibri"/>
              <a:buAutoNum type="arabicPeriod"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Geographical coverage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4572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ct val="100000"/>
              <a:buFont typeface="Calibri"/>
              <a:buAutoNum type="arabicPeriod"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Range of effects (economies of scale, allocation of ressources, diversification, productivity of inputs, profit margins of firms etc.)</a:t>
            </a:r>
            <a:endParaRPr/>
          </a:p>
          <a:p>
            <a:pPr indent="-339089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39089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39089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/>
              <a:t>Degrees of international integration</a:t>
            </a:r>
            <a:endParaRPr b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33" name="Google Shape;133;p6"/>
          <p:cNvSpPr txBox="1"/>
          <p:nvPr/>
        </p:nvSpPr>
        <p:spPr>
          <a:xfrm>
            <a:off x="387350" y="1795463"/>
            <a:ext cx="80883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1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Free Trade Area </a:t>
            </a: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Removal of Internal Tariffs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1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Customs Union </a:t>
            </a: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Common External Tariffs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1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Common Market </a:t>
            </a: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Free Flow Capital and Labour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1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Economic and Monetary Union </a:t>
            </a:r>
            <a:endParaRPr b="1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		Harmonize Economic Policy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1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Political Union	</a:t>
            </a: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Political integration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sk-SK"/>
              <a:t>Let´s discuss</a:t>
            </a:r>
            <a:endParaRPr b="1" i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40" name="Google Shape;140;p7"/>
          <p:cNvSpPr txBox="1"/>
          <p:nvPr/>
        </p:nvSpPr>
        <p:spPr>
          <a:xfrm>
            <a:off x="387350" y="1795463"/>
            <a:ext cx="80883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Q3: What are the reasons (favorable factors) which motivate countries to pass gradually from protectionism to free trade?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Q4: What are the cons (unfavorable factors) of such integration?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sk-SK"/>
              <a:t>Pros of economic integration</a:t>
            </a:r>
            <a:endParaRPr b="1" i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47" name="Google Shape;147;p8"/>
          <p:cNvSpPr txBox="1"/>
          <p:nvPr/>
        </p:nvSpPr>
        <p:spPr>
          <a:xfrm>
            <a:off x="387350" y="1795463"/>
            <a:ext cx="80883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Trade creation (resources allocated according to comparative advantage)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Trade diversion (only positive ?)</a:t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Reducing monopoly power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Reducing level of X-inefficiency – overmanning, excessive holding of stocks and other types of slack management practices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Economies of scale, Learning effects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Stregthened bargaining position with external partners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 txBox="1"/>
          <p:nvPr>
            <p:ph type="title"/>
          </p:nvPr>
        </p:nvSpPr>
        <p:spPr>
          <a:xfrm>
            <a:off x="390525" y="447675"/>
            <a:ext cx="51577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sk-SK"/>
              <a:t>Opponents of economic integration</a:t>
            </a:r>
            <a:endParaRPr b="1" i="1"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54" name="Google Shape;154;p9"/>
          <p:cNvSpPr txBox="1"/>
          <p:nvPr/>
        </p:nvSpPr>
        <p:spPr>
          <a:xfrm>
            <a:off x="387350" y="1795463"/>
            <a:ext cx="80883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2" marL="9144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Integration hurts third countries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‘Spaghetti bowl’ of various principles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Regional industry-specific lobbies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Administrative costs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Trade wars among regional trading blocks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A3838"/>
              </a:buClr>
              <a:buSzPts val="2400"/>
              <a:buFont typeface="Arial"/>
              <a:buNone/>
            </a:pPr>
            <a:r>
              <a:rPr b="0" i="0" lang="sk-SK" sz="2400" u="none" cap="none" strike="noStrik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Increasing protection of business areas</a:t>
            </a:r>
            <a:endParaRPr/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-304800" lvl="2" marL="13716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2" marL="914400" marR="0" rtl="0" algn="l">
              <a:lnSpc>
                <a:spcPct val="75000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3A3838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marR="0" rtl="0" algn="l">
              <a:lnSpc>
                <a:spcPct val="138461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Arial"/>
              <a:buNone/>
            </a:pPr>
            <a:r>
              <a:t/>
            </a:r>
            <a:endParaRPr b="0" i="0" sz="1300" u="sng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685800" marR="0" rtl="0" algn="l">
              <a:lnSpc>
                <a:spcPct val="133333"/>
              </a:lnSpc>
              <a:spcBef>
                <a:spcPts val="2500"/>
              </a:spcBef>
              <a:spcAft>
                <a:spcPts val="0"/>
              </a:spcAft>
              <a:buClr>
                <a:srgbClr val="3F3F3F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347C9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í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2005-08-30T17:38:43Z</dcterms:created>
  <dc:creator>Peter Laco</dc:creator>
</cp:coreProperties>
</file>