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7" roundtripDataSignature="AMtx7mjgwMPeXgvueivnL9N1ZwrXBgsEv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customschemas.google.com/relationships/presentationmetadata" Target="metadata"/><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Calibri"/>
              <a:buNone/>
            </a:pPr>
            <a:r>
              <a:t/>
            </a:r>
            <a:endParaRPr/>
          </a:p>
        </p:txBody>
      </p:sp>
      <p:sp>
        <p:nvSpPr>
          <p:cNvPr id="86" name="Google Shape;8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e de titre" type="title">
  <p:cSld name="TITLE">
    <p:spTree>
      <p:nvGrpSpPr>
        <p:cNvPr id="15" name="Shape 15"/>
        <p:cNvGrpSpPr/>
        <p:nvPr/>
      </p:nvGrpSpPr>
      <p:grpSpPr>
        <a:xfrm>
          <a:off x="0" y="0"/>
          <a:ext cx="0" cy="0"/>
          <a:chOff x="0" y="0"/>
          <a:chExt cx="0" cy="0"/>
        </a:xfrm>
      </p:grpSpPr>
      <p:sp>
        <p:nvSpPr>
          <p:cNvPr id="16" name="Google Shape;16;p1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texte vertical" type="vertTx">
  <p:cSld name="VERTICAL_TEXT">
    <p:spTree>
      <p:nvGrpSpPr>
        <p:cNvPr id="72" name="Shape 72"/>
        <p:cNvGrpSpPr/>
        <p:nvPr/>
      </p:nvGrpSpPr>
      <p:grpSpPr>
        <a:xfrm>
          <a:off x="0" y="0"/>
          <a:ext cx="0" cy="0"/>
          <a:chOff x="0" y="0"/>
          <a:chExt cx="0" cy="0"/>
        </a:xfrm>
      </p:grpSpPr>
      <p:sp>
        <p:nvSpPr>
          <p:cNvPr id="73" name="Google Shape;73;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vertical et texte" type="vertTitleAndTx">
  <p:cSld name="VERTICAL_TITLE_AND_VERTICAL_TEXT">
    <p:spTree>
      <p:nvGrpSpPr>
        <p:cNvPr id="78" name="Shape 78"/>
        <p:cNvGrpSpPr/>
        <p:nvPr/>
      </p:nvGrpSpPr>
      <p:grpSpPr>
        <a:xfrm>
          <a:off x="0" y="0"/>
          <a:ext cx="0" cy="0"/>
          <a:chOff x="0" y="0"/>
          <a:chExt cx="0" cy="0"/>
        </a:xfrm>
      </p:grpSpPr>
      <p:sp>
        <p:nvSpPr>
          <p:cNvPr id="79" name="Google Shape;79;p2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ntenu" type="obj">
  <p:cSld name="OBJECT">
    <p:spTree>
      <p:nvGrpSpPr>
        <p:cNvPr id="21" name="Shape 21"/>
        <p:cNvGrpSpPr/>
        <p:nvPr/>
      </p:nvGrpSpPr>
      <p:grpSpPr>
        <a:xfrm>
          <a:off x="0" y="0"/>
          <a:ext cx="0" cy="0"/>
          <a:chOff x="0" y="0"/>
          <a:chExt cx="0" cy="0"/>
        </a:xfrm>
      </p:grpSpPr>
      <p:sp>
        <p:nvSpPr>
          <p:cNvPr id="22" name="Google Shape;22;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de section" type="secHead">
  <p:cSld name="SECTION_HEADER">
    <p:spTree>
      <p:nvGrpSpPr>
        <p:cNvPr id="27" name="Shape 27"/>
        <p:cNvGrpSpPr/>
        <p:nvPr/>
      </p:nvGrpSpPr>
      <p:grpSpPr>
        <a:xfrm>
          <a:off x="0" y="0"/>
          <a:ext cx="0" cy="0"/>
          <a:chOff x="0" y="0"/>
          <a:chExt cx="0" cy="0"/>
        </a:xfrm>
      </p:grpSpPr>
      <p:sp>
        <p:nvSpPr>
          <p:cNvPr id="28" name="Google Shape;28;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ux contenus" type="twoObj">
  <p:cSld name="TWO_OBJECTS">
    <p:spTree>
      <p:nvGrpSpPr>
        <p:cNvPr id="33" name="Shape 33"/>
        <p:cNvGrpSpPr/>
        <p:nvPr/>
      </p:nvGrpSpPr>
      <p:grpSpPr>
        <a:xfrm>
          <a:off x="0" y="0"/>
          <a:ext cx="0" cy="0"/>
          <a:chOff x="0" y="0"/>
          <a:chExt cx="0" cy="0"/>
        </a:xfrm>
      </p:grpSpPr>
      <p:sp>
        <p:nvSpPr>
          <p:cNvPr id="34" name="Google Shape;34;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ison" type="twoTxTwoObj">
  <p:cSld name="TWO_OBJECTS_WITH_TEXT">
    <p:spTree>
      <p:nvGrpSpPr>
        <p:cNvPr id="40" name="Shape 40"/>
        <p:cNvGrpSpPr/>
        <p:nvPr/>
      </p:nvGrpSpPr>
      <p:grpSpPr>
        <a:xfrm>
          <a:off x="0" y="0"/>
          <a:ext cx="0" cy="0"/>
          <a:chOff x="0" y="0"/>
          <a:chExt cx="0" cy="0"/>
        </a:xfrm>
      </p:grpSpPr>
      <p:sp>
        <p:nvSpPr>
          <p:cNvPr id="41" name="Google Shape;41;p1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1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seul" type="titleOnly">
  <p:cSld name="TITLE_ONLY">
    <p:spTree>
      <p:nvGrpSpPr>
        <p:cNvPr id="49" name="Shape 49"/>
        <p:cNvGrpSpPr/>
        <p:nvPr/>
      </p:nvGrpSpPr>
      <p:grpSpPr>
        <a:xfrm>
          <a:off x="0" y="0"/>
          <a:ext cx="0" cy="0"/>
          <a:chOff x="0" y="0"/>
          <a:chExt cx="0" cy="0"/>
        </a:xfrm>
      </p:grpSpPr>
      <p:sp>
        <p:nvSpPr>
          <p:cNvPr id="50" name="Google Shape;50;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 type="blank">
  <p:cSld name="BLANK">
    <p:spTree>
      <p:nvGrpSpPr>
        <p:cNvPr id="54" name="Shape 54"/>
        <p:cNvGrpSpPr/>
        <p:nvPr/>
      </p:nvGrpSpPr>
      <p:grpSpPr>
        <a:xfrm>
          <a:off x="0" y="0"/>
          <a:ext cx="0" cy="0"/>
          <a:chOff x="0" y="0"/>
          <a:chExt cx="0" cy="0"/>
        </a:xfrm>
      </p:grpSpPr>
      <p:sp>
        <p:nvSpPr>
          <p:cNvPr id="55" name="Google Shape;55;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 avec légende" type="objTx">
  <p:cSld name="OBJECT_WITH_CAPTION_TEXT">
    <p:spTree>
      <p:nvGrpSpPr>
        <p:cNvPr id="58" name="Shape 58"/>
        <p:cNvGrpSpPr/>
        <p:nvPr/>
      </p:nvGrpSpPr>
      <p:grpSpPr>
        <a:xfrm>
          <a:off x="0" y="0"/>
          <a:ext cx="0" cy="0"/>
          <a:chOff x="0" y="0"/>
          <a:chExt cx="0" cy="0"/>
        </a:xfrm>
      </p:grpSpPr>
      <p:sp>
        <p:nvSpPr>
          <p:cNvPr id="59" name="Google Shape;59;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2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avec légende" type="picTx">
  <p:cSld name="PICTURE_WITH_CAPTION_TEXT">
    <p:spTree>
      <p:nvGrpSpPr>
        <p:cNvPr id="65" name="Shape 65"/>
        <p:cNvGrpSpPr/>
        <p:nvPr/>
      </p:nvGrpSpPr>
      <p:grpSpPr>
        <a:xfrm>
          <a:off x="0" y="0"/>
          <a:ext cx="0" cy="0"/>
          <a:chOff x="0" y="0"/>
          <a:chExt cx="0" cy="0"/>
        </a:xfrm>
      </p:grpSpPr>
      <p:sp>
        <p:nvSpPr>
          <p:cNvPr id="66" name="Google Shape;66;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2"/>
          <p:cNvSpPr/>
          <p:nvPr>
            <p:ph idx="2" type="pic"/>
          </p:nvPr>
        </p:nvSpPr>
        <p:spPr>
          <a:xfrm>
            <a:off x="5183188" y="987425"/>
            <a:ext cx="6172200" cy="4873625"/>
          </a:xfrm>
          <a:prstGeom prst="rect">
            <a:avLst/>
          </a:prstGeom>
          <a:noFill/>
          <a:ln>
            <a:noFill/>
          </a:ln>
        </p:spPr>
      </p:sp>
      <p:sp>
        <p:nvSpPr>
          <p:cNvPr id="68" name="Google Shape;68;p2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jpg"/><Relationship Id="rId4" Type="http://schemas.openxmlformats.org/officeDocument/2006/relationships/image" Target="../media/image2.png"/><Relationship Id="rId5" Type="http://schemas.openxmlformats.org/officeDocument/2006/relationships/image" Target="../media/image6.png"/><Relationship Id="rId6"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drive.google.com/drive/folders/1uNdpVRL-39S0FWNAisBXir037vB7UuWL?usp=sharing" TargetMode="External"/><Relationship Id="rId4" Type="http://schemas.openxmlformats.org/officeDocument/2006/relationships/image" Target="../media/image16.png"/><Relationship Id="rId5"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8.png"/><Relationship Id="rId5"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p1"/>
          <p:cNvGrpSpPr/>
          <p:nvPr/>
        </p:nvGrpSpPr>
        <p:grpSpPr>
          <a:xfrm>
            <a:off x="1627463" y="210825"/>
            <a:ext cx="8937073" cy="1197041"/>
            <a:chOff x="1627463" y="729299"/>
            <a:chExt cx="8937073" cy="1197041"/>
          </a:xfrm>
        </p:grpSpPr>
        <p:pic>
          <p:nvPicPr>
            <p:cNvPr id="89" name="Google Shape;89;p1"/>
            <p:cNvPicPr preferRelativeResize="0"/>
            <p:nvPr/>
          </p:nvPicPr>
          <p:blipFill rotWithShape="1">
            <a:blip r:embed="rId3">
              <a:alphaModFix/>
            </a:blip>
            <a:srcRect b="0" l="0" r="0" t="0"/>
            <a:stretch/>
          </p:blipFill>
          <p:spPr>
            <a:xfrm>
              <a:off x="1627463" y="809012"/>
              <a:ext cx="3406279" cy="1117328"/>
            </a:xfrm>
            <a:prstGeom prst="rect">
              <a:avLst/>
            </a:prstGeom>
            <a:noFill/>
            <a:ln>
              <a:noFill/>
            </a:ln>
          </p:spPr>
        </p:pic>
        <p:pic>
          <p:nvPicPr>
            <p:cNvPr id="90" name="Google Shape;90;p1"/>
            <p:cNvPicPr preferRelativeResize="0"/>
            <p:nvPr/>
          </p:nvPicPr>
          <p:blipFill rotWithShape="1">
            <a:blip r:embed="rId4">
              <a:alphaModFix/>
            </a:blip>
            <a:srcRect b="0" l="0" r="0" t="0"/>
            <a:stretch/>
          </p:blipFill>
          <p:spPr>
            <a:xfrm>
              <a:off x="4946793" y="950274"/>
              <a:ext cx="2298413" cy="660317"/>
            </a:xfrm>
            <a:prstGeom prst="rect">
              <a:avLst/>
            </a:prstGeom>
            <a:noFill/>
            <a:ln>
              <a:noFill/>
            </a:ln>
          </p:spPr>
        </p:pic>
        <p:pic>
          <p:nvPicPr>
            <p:cNvPr id="91" name="Google Shape;91;p1"/>
            <p:cNvPicPr preferRelativeResize="0"/>
            <p:nvPr/>
          </p:nvPicPr>
          <p:blipFill rotWithShape="1">
            <a:blip r:embed="rId5">
              <a:alphaModFix/>
            </a:blip>
            <a:srcRect b="0" l="0" r="0" t="0"/>
            <a:stretch/>
          </p:blipFill>
          <p:spPr>
            <a:xfrm>
              <a:off x="7608815" y="729299"/>
              <a:ext cx="2955721" cy="1164554"/>
            </a:xfrm>
            <a:prstGeom prst="rect">
              <a:avLst/>
            </a:prstGeom>
            <a:noFill/>
            <a:ln>
              <a:noFill/>
            </a:ln>
          </p:spPr>
        </p:pic>
      </p:grpSp>
      <p:pic>
        <p:nvPicPr>
          <p:cNvPr id="92" name="Google Shape;92;p1"/>
          <p:cNvPicPr preferRelativeResize="0"/>
          <p:nvPr/>
        </p:nvPicPr>
        <p:blipFill rotWithShape="1">
          <a:blip r:embed="rId6">
            <a:alphaModFix/>
          </a:blip>
          <a:srcRect b="24741" l="0" r="2416" t="36592"/>
          <a:stretch/>
        </p:blipFill>
        <p:spPr>
          <a:xfrm>
            <a:off x="147319" y="1549128"/>
            <a:ext cx="11897360" cy="26517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0"/>
          <p:cNvSpPr txBox="1"/>
          <p:nvPr>
            <p:ph type="title"/>
          </p:nvPr>
        </p:nvSpPr>
        <p:spPr>
          <a:xfrm>
            <a:off x="0" y="-123985"/>
            <a:ext cx="12192000" cy="1325563"/>
          </a:xfrm>
          <a:prstGeom prst="rect">
            <a:avLst/>
          </a:prstGeom>
          <a:solidFill>
            <a:srgbClr val="1F3A89"/>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Calibri"/>
              <a:buNone/>
            </a:pPr>
            <a:r>
              <a:rPr lang="fr-FR" sz="6000">
                <a:solidFill>
                  <a:schemeClr val="lt1"/>
                </a:solidFill>
              </a:rPr>
              <a:t>Feedback : </a:t>
            </a:r>
            <a:r>
              <a:rPr lang="fr-FR" sz="3600">
                <a:solidFill>
                  <a:schemeClr val="lt1"/>
                </a:solidFill>
              </a:rPr>
              <a:t>(Recommended time @ 10-15 minutes)</a:t>
            </a:r>
            <a:endParaRPr>
              <a:solidFill>
                <a:schemeClr val="lt1"/>
              </a:solidFill>
            </a:endParaRPr>
          </a:p>
        </p:txBody>
      </p:sp>
      <p:sp>
        <p:nvSpPr>
          <p:cNvPr id="182" name="Google Shape;182;p10"/>
          <p:cNvSpPr txBox="1"/>
          <p:nvPr>
            <p:ph idx="1" type="body"/>
          </p:nvPr>
        </p:nvSpPr>
        <p:spPr>
          <a:xfrm>
            <a:off x="233679" y="1825625"/>
            <a:ext cx="11314155" cy="4351338"/>
          </a:xfrm>
          <a:prstGeom prst="rect">
            <a:avLst/>
          </a:prstGeom>
          <a:noFill/>
          <a:ln>
            <a:noFill/>
          </a:ln>
        </p:spPr>
        <p:txBody>
          <a:bodyPr anchorCtr="0" anchor="t" bIns="45700" lIns="91425" spcFirstLastPara="1" rIns="91425" wrap="square" tIns="45700">
            <a:normAutofit/>
          </a:bodyPr>
          <a:lstStyle/>
          <a:p>
            <a:pPr indent="-254000" lvl="0" marL="228600" rtl="0" algn="l">
              <a:lnSpc>
                <a:spcPct val="90000"/>
              </a:lnSpc>
              <a:spcBef>
                <a:spcPts val="0"/>
              </a:spcBef>
              <a:spcAft>
                <a:spcPts val="0"/>
              </a:spcAft>
              <a:buClr>
                <a:schemeClr val="dk1"/>
              </a:buClr>
              <a:buSzPts val="4000"/>
              <a:buFont typeface="Noto Sans Symbols"/>
              <a:buChar char="✔"/>
            </a:pPr>
            <a:r>
              <a:rPr b="1" lang="fr-FR" sz="4000"/>
              <a:t>Students have 5 mins to confer for feedback </a:t>
            </a:r>
            <a:endParaRPr/>
          </a:p>
          <a:p>
            <a:pPr indent="-228600" lvl="1" marL="685800" rtl="0" algn="l">
              <a:lnSpc>
                <a:spcPct val="90000"/>
              </a:lnSpc>
              <a:spcBef>
                <a:spcPts val="500"/>
              </a:spcBef>
              <a:spcAft>
                <a:spcPts val="0"/>
              </a:spcAft>
              <a:buClr>
                <a:schemeClr val="dk1"/>
              </a:buClr>
              <a:buSzPts val="3600"/>
              <a:buFont typeface="Noto Sans Symbols"/>
              <a:buChar char="✔"/>
            </a:pPr>
            <a:r>
              <a:rPr lang="fr-FR" sz="3600"/>
              <a:t>Convergences</a:t>
            </a:r>
            <a:endParaRPr/>
          </a:p>
          <a:p>
            <a:pPr indent="-228600" lvl="1" marL="685800" rtl="0" algn="l">
              <a:lnSpc>
                <a:spcPct val="90000"/>
              </a:lnSpc>
              <a:spcBef>
                <a:spcPts val="500"/>
              </a:spcBef>
              <a:spcAft>
                <a:spcPts val="0"/>
              </a:spcAft>
              <a:buClr>
                <a:schemeClr val="dk1"/>
              </a:buClr>
              <a:buSzPts val="3600"/>
              <a:buFont typeface="Noto Sans Symbols"/>
              <a:buChar char="✔"/>
            </a:pPr>
            <a:r>
              <a:rPr lang="fr-FR" sz="3600"/>
              <a:t>Divergences</a:t>
            </a:r>
            <a:endParaRPr/>
          </a:p>
          <a:p>
            <a:pPr indent="-228600" lvl="1" marL="685800" rtl="0" algn="l">
              <a:lnSpc>
                <a:spcPct val="90000"/>
              </a:lnSpc>
              <a:spcBef>
                <a:spcPts val="500"/>
              </a:spcBef>
              <a:spcAft>
                <a:spcPts val="0"/>
              </a:spcAft>
              <a:buClr>
                <a:schemeClr val="dk1"/>
              </a:buClr>
              <a:buSzPts val="3600"/>
              <a:buFont typeface="Noto Sans Symbols"/>
              <a:buChar char="✔"/>
            </a:pPr>
            <a:r>
              <a:rPr lang="fr-FR" sz="3600"/>
              <a:t>Issues</a:t>
            </a:r>
            <a:endParaRPr/>
          </a:p>
          <a:p>
            <a:pPr indent="-228600" lvl="1" marL="685800" rtl="0" algn="l">
              <a:lnSpc>
                <a:spcPct val="90000"/>
              </a:lnSpc>
              <a:spcBef>
                <a:spcPts val="500"/>
              </a:spcBef>
              <a:spcAft>
                <a:spcPts val="0"/>
              </a:spcAft>
              <a:buClr>
                <a:schemeClr val="dk1"/>
              </a:buClr>
              <a:buSzPts val="3600"/>
              <a:buFont typeface="Noto Sans Symbols"/>
              <a:buChar char="✔"/>
            </a:pPr>
            <a:r>
              <a:rPr lang="fr-FR" sz="3600"/>
              <a:t>Opportunities</a:t>
            </a:r>
            <a:endParaRPr sz="3600"/>
          </a:p>
          <a:p>
            <a:pPr indent="0" lvl="1" marL="685800" rtl="0" algn="l">
              <a:lnSpc>
                <a:spcPct val="90000"/>
              </a:lnSpc>
              <a:spcBef>
                <a:spcPts val="500"/>
              </a:spcBef>
              <a:spcAft>
                <a:spcPts val="0"/>
              </a:spcAft>
              <a:buClr>
                <a:schemeClr val="dk1"/>
              </a:buClr>
              <a:buSzPts val="3600"/>
              <a:buFont typeface="Noto Sans Symbols"/>
              <a:buNone/>
            </a:pPr>
            <a:r>
              <a:t/>
            </a:r>
            <a:endParaRPr sz="3600"/>
          </a:p>
          <a:p>
            <a:pPr indent="0" lvl="1" marL="457200" rtl="0" algn="l">
              <a:lnSpc>
                <a:spcPct val="90000"/>
              </a:lnSpc>
              <a:spcBef>
                <a:spcPts val="500"/>
              </a:spcBef>
              <a:spcAft>
                <a:spcPts val="0"/>
              </a:spcAft>
              <a:buClr>
                <a:srgbClr val="FF0000"/>
              </a:buClr>
              <a:buSzPts val="3600"/>
              <a:buNone/>
            </a:pPr>
            <a:r>
              <a:rPr lang="fr-FR" sz="3600">
                <a:solidFill>
                  <a:srgbClr val="FF0000"/>
                </a:solidFill>
              </a:rPr>
              <a:t>* Can be done with several tables in one room</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1"/>
          <p:cNvSpPr txBox="1"/>
          <p:nvPr>
            <p:ph type="title"/>
          </p:nvPr>
        </p:nvSpPr>
        <p:spPr>
          <a:xfrm>
            <a:off x="0" y="-123985"/>
            <a:ext cx="12192000" cy="1325563"/>
          </a:xfrm>
          <a:prstGeom prst="rect">
            <a:avLst/>
          </a:prstGeom>
          <a:solidFill>
            <a:srgbClr val="DE006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6000"/>
              <a:buFont typeface="Calibri"/>
              <a:buNone/>
            </a:pPr>
            <a:r>
              <a:rPr lang="fr-FR" sz="6000">
                <a:solidFill>
                  <a:schemeClr val="lt1"/>
                </a:solidFill>
              </a:rPr>
              <a:t>Tips</a:t>
            </a:r>
            <a:endParaRPr>
              <a:solidFill>
                <a:schemeClr val="lt1"/>
              </a:solidFill>
            </a:endParaRPr>
          </a:p>
        </p:txBody>
      </p:sp>
      <p:sp>
        <p:nvSpPr>
          <p:cNvPr id="188" name="Google Shape;188;p11"/>
          <p:cNvSpPr/>
          <p:nvPr/>
        </p:nvSpPr>
        <p:spPr>
          <a:xfrm>
            <a:off x="282804" y="1502688"/>
            <a:ext cx="11840066" cy="535531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800">
                <a:solidFill>
                  <a:srgbClr val="000000"/>
                </a:solidFill>
                <a:latin typeface="Arial"/>
                <a:ea typeface="Arial"/>
                <a:cs typeface="Arial"/>
                <a:sym typeface="Arial"/>
              </a:rPr>
              <a:t>This game has not been designed to be “won” by one player or one team but rather as a means to introduce basic core concepts around European values, reveal players’ knowledge and opinions on them and help players get to break the ice.</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br>
              <a:rPr lang="fr-FR" sz="1800">
                <a:solidFill>
                  <a:schemeClr val="dk1"/>
                </a:solidFill>
                <a:latin typeface="Calibri"/>
                <a:ea typeface="Calibri"/>
                <a:cs typeface="Calibri"/>
                <a:sym typeface="Calibri"/>
              </a:rPr>
            </a:br>
            <a:r>
              <a:rPr lang="fr-FR" sz="1800">
                <a:solidFill>
                  <a:srgbClr val="000000"/>
                </a:solidFill>
                <a:latin typeface="Arial"/>
                <a:ea typeface="Arial"/>
                <a:cs typeface="Arial"/>
                <a:sym typeface="Arial"/>
              </a:rPr>
              <a:t>If you have a class of 20 + players we suggest at least 2 moderators.</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fr-FR" sz="1800">
                <a:solidFill>
                  <a:srgbClr val="000000"/>
                </a:solidFill>
                <a:latin typeface="Arial"/>
                <a:ea typeface="Arial"/>
                <a:cs typeface="Arial"/>
                <a:sym typeface="Arial"/>
              </a:rPr>
              <a:t>The game can be played with 2 groups of 5 players maximum per table per moderator.</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br>
              <a:rPr lang="fr-FR" sz="1800">
                <a:solidFill>
                  <a:schemeClr val="dk1"/>
                </a:solidFill>
                <a:latin typeface="Calibri"/>
                <a:ea typeface="Calibri"/>
                <a:cs typeface="Calibri"/>
                <a:sym typeface="Calibri"/>
              </a:rPr>
            </a:br>
            <a:r>
              <a:rPr lang="fr-FR" sz="1800">
                <a:solidFill>
                  <a:srgbClr val="000000"/>
                </a:solidFill>
                <a:latin typeface="Arial"/>
                <a:ea typeface="Arial"/>
                <a:cs typeface="Arial"/>
                <a:sym typeface="Arial"/>
              </a:rPr>
              <a:t>Use this game at the beginning of your Module.</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fr-FR" sz="1800">
                <a:solidFill>
                  <a:srgbClr val="000000"/>
                </a:solidFill>
                <a:latin typeface="Arial"/>
                <a:ea typeface="Arial"/>
                <a:cs typeface="Arial"/>
                <a:sym typeface="Arial"/>
              </a:rPr>
              <a:t>Then use the AUDIT game once players have acquired some basic notions.</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fr-FR" sz="1800">
                <a:solidFill>
                  <a:srgbClr val="000000"/>
                </a:solidFill>
                <a:latin typeface="Arial"/>
                <a:ea typeface="Arial"/>
                <a:cs typeface="Arial"/>
                <a:sym typeface="Arial"/>
              </a:rPr>
              <a:t>Then play 2 sessions of the Frugal Assessor game in order to prepare pitches and push students to study and defend their Frugal Innovations further.</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br>
              <a:rPr lang="fr-FR" sz="1800">
                <a:solidFill>
                  <a:schemeClr val="dk1"/>
                </a:solidFill>
                <a:latin typeface="Calibri"/>
                <a:ea typeface="Calibri"/>
                <a:cs typeface="Calibri"/>
                <a:sym typeface="Calibri"/>
              </a:rPr>
            </a:br>
            <a:r>
              <a:rPr lang="fr-FR" sz="1800">
                <a:solidFill>
                  <a:srgbClr val="000000"/>
                </a:solidFill>
                <a:latin typeface="Arial"/>
                <a:ea typeface="Arial"/>
                <a:cs typeface="Arial"/>
                <a:sym typeface="Arial"/>
              </a:rPr>
              <a:t>The moderator is advised to intervene and/or take notes of student’s exchanges to be discussed further on in the course, especially points of interest, misunderstandings or any comments that may be perceived as in opposition with European values (example: racist or hurtful comments based on Cultural stereotypes, undemocratic visions, etc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br>
              <a:rPr lang="fr-FR" sz="1800">
                <a:solidFill>
                  <a:schemeClr val="dk1"/>
                </a:solidFill>
                <a:latin typeface="Calibri"/>
                <a:ea typeface="Calibri"/>
                <a:cs typeface="Calibri"/>
                <a:sym typeface="Calibri"/>
              </a:rPr>
            </a:br>
            <a:r>
              <a:rPr lang="fr-FR" sz="1800">
                <a:solidFill>
                  <a:srgbClr val="000000"/>
                </a:solidFill>
                <a:latin typeface="Arial"/>
                <a:ea typeface="Arial"/>
                <a:cs typeface="Arial"/>
                <a:sym typeface="Arial"/>
              </a:rPr>
              <a:t>We suggest you make extra copies of pawns and tokens to accommodate for more players and as possible replacements for lost elements.</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12"/>
          <p:cNvSpPr txBox="1"/>
          <p:nvPr>
            <p:ph type="title"/>
          </p:nvPr>
        </p:nvSpPr>
        <p:spPr>
          <a:xfrm>
            <a:off x="0" y="-123985"/>
            <a:ext cx="12192000" cy="1325563"/>
          </a:xfrm>
          <a:prstGeom prst="rect">
            <a:avLst/>
          </a:prstGeom>
          <a:solidFill>
            <a:srgbClr val="DE006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Calibri"/>
              <a:buNone/>
            </a:pPr>
            <a:r>
              <a:rPr lang="fr-FR" sz="6000">
                <a:solidFill>
                  <a:schemeClr val="lt1"/>
                </a:solidFill>
              </a:rPr>
              <a:t>Digikits &amp; contact:</a:t>
            </a:r>
            <a:r>
              <a:rPr lang="fr-FR" sz="4800">
                <a:solidFill>
                  <a:srgbClr val="1F3A89"/>
                </a:solidFill>
              </a:rPr>
              <a:t>kenwrightkonsulting@gmail.com </a:t>
            </a:r>
            <a:r>
              <a:rPr lang="fr-FR" sz="6000">
                <a:solidFill>
                  <a:schemeClr val="lt1"/>
                </a:solidFill>
              </a:rPr>
              <a:t> </a:t>
            </a:r>
            <a:endParaRPr>
              <a:solidFill>
                <a:schemeClr val="lt1"/>
              </a:solidFill>
            </a:endParaRPr>
          </a:p>
        </p:txBody>
      </p:sp>
      <p:sp>
        <p:nvSpPr>
          <p:cNvPr id="194" name="Google Shape;194;p12"/>
          <p:cNvSpPr txBox="1"/>
          <p:nvPr/>
        </p:nvSpPr>
        <p:spPr>
          <a:xfrm>
            <a:off x="0" y="5532448"/>
            <a:ext cx="12192000" cy="1325700"/>
          </a:xfrm>
          <a:prstGeom prst="rect">
            <a:avLst/>
          </a:prstGeom>
          <a:solidFill>
            <a:srgbClr val="4ACA7B"/>
          </a:solidFill>
          <a:ln>
            <a:noFill/>
          </a:ln>
        </p:spPr>
        <p:txBody>
          <a:bodyPr anchorCtr="0" anchor="ctr" bIns="45700" lIns="91425" spcFirstLastPara="1" rIns="91425" wrap="square" tIns="45700">
            <a:normAutofit fontScale="77500" lnSpcReduction="10000"/>
          </a:bodyPr>
          <a:lstStyle/>
          <a:p>
            <a:pPr indent="0" lvl="0" marL="0" marR="0" rtl="0" algn="l">
              <a:lnSpc>
                <a:spcPct val="90000"/>
              </a:lnSpc>
              <a:spcBef>
                <a:spcPts val="0"/>
              </a:spcBef>
              <a:spcAft>
                <a:spcPts val="0"/>
              </a:spcAft>
              <a:buClr>
                <a:schemeClr val="lt1"/>
              </a:buClr>
              <a:buSzPct val="100000"/>
              <a:buFont typeface="Calibri"/>
              <a:buNone/>
            </a:pPr>
            <a:r>
              <a:rPr lang="fr-FR" sz="6000" u="sng">
                <a:solidFill>
                  <a:schemeClr val="lt1"/>
                </a:solidFill>
                <a:latin typeface="Calibri"/>
                <a:ea typeface="Calibri"/>
                <a:cs typeface="Calibri"/>
                <a:sym typeface="Calibri"/>
                <a:hlinkClick r:id="rId3">
                  <a:extLst>
                    <a:ext uri="{A12FA001-AC4F-418D-AE19-62706E023703}">
                      <ahyp:hlinkClr val="tx"/>
                    </a:ext>
                  </a:extLst>
                </a:hlinkClick>
              </a:rPr>
              <a:t>https://drive.google.com/drive/folders/1uNdpVRL-39S0FWNAisBXir037vB7UuWL?usp=sharing</a:t>
            </a:r>
            <a:r>
              <a:rPr lang="fr-FR" sz="6000">
                <a:solidFill>
                  <a:schemeClr val="lt1"/>
                </a:solidFill>
                <a:latin typeface="Calibri"/>
                <a:ea typeface="Calibri"/>
                <a:cs typeface="Calibri"/>
                <a:sym typeface="Calibri"/>
              </a:rPr>
              <a:t> </a:t>
            </a:r>
            <a:endParaRPr sz="4400">
              <a:solidFill>
                <a:schemeClr val="lt1"/>
              </a:solidFill>
              <a:latin typeface="Calibri"/>
              <a:ea typeface="Calibri"/>
              <a:cs typeface="Calibri"/>
              <a:sym typeface="Calibri"/>
            </a:endParaRPr>
          </a:p>
        </p:txBody>
      </p:sp>
      <p:pic>
        <p:nvPicPr>
          <p:cNvPr id="195" name="Google Shape;195;p12"/>
          <p:cNvPicPr preferRelativeResize="0"/>
          <p:nvPr/>
        </p:nvPicPr>
        <p:blipFill>
          <a:blip r:embed="rId4">
            <a:alphaModFix/>
          </a:blip>
          <a:stretch>
            <a:fillRect/>
          </a:stretch>
        </p:blipFill>
        <p:spPr>
          <a:xfrm>
            <a:off x="152375" y="1353978"/>
            <a:ext cx="7157458" cy="4026070"/>
          </a:xfrm>
          <a:prstGeom prst="rect">
            <a:avLst/>
          </a:prstGeom>
          <a:noFill/>
          <a:ln>
            <a:noFill/>
          </a:ln>
        </p:spPr>
      </p:pic>
      <p:pic>
        <p:nvPicPr>
          <p:cNvPr id="196" name="Google Shape;196;p12"/>
          <p:cNvPicPr preferRelativeResize="0"/>
          <p:nvPr/>
        </p:nvPicPr>
        <p:blipFill>
          <a:blip r:embed="rId5">
            <a:alphaModFix/>
          </a:blip>
          <a:stretch>
            <a:fillRect/>
          </a:stretch>
        </p:blipFill>
        <p:spPr>
          <a:xfrm>
            <a:off x="7487725" y="1613150"/>
            <a:ext cx="4435200" cy="14816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
          <p:cNvSpPr txBox="1"/>
          <p:nvPr>
            <p:ph type="title"/>
          </p:nvPr>
        </p:nvSpPr>
        <p:spPr>
          <a:xfrm>
            <a:off x="0" y="-123985"/>
            <a:ext cx="12192000" cy="1325563"/>
          </a:xfrm>
          <a:prstGeom prst="rect">
            <a:avLst/>
          </a:prstGeom>
          <a:solidFill>
            <a:srgbClr val="1F3A89"/>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Calibri"/>
              <a:buNone/>
            </a:pPr>
            <a:r>
              <a:rPr lang="fr-FR">
                <a:solidFill>
                  <a:schemeClr val="lt1"/>
                </a:solidFill>
              </a:rPr>
              <a:t>Ice-breaker physical versions:Moderator tips</a:t>
            </a:r>
            <a:endParaRPr>
              <a:solidFill>
                <a:schemeClr val="lt1"/>
              </a:solidFill>
            </a:endParaRPr>
          </a:p>
        </p:txBody>
      </p:sp>
      <p:pic>
        <p:nvPicPr>
          <p:cNvPr id="98" name="Google Shape;98;p2"/>
          <p:cNvPicPr preferRelativeResize="0"/>
          <p:nvPr/>
        </p:nvPicPr>
        <p:blipFill rotWithShape="1">
          <a:blip r:embed="rId3">
            <a:alphaModFix/>
          </a:blip>
          <a:srcRect b="20821" l="20189" r="52457" t="12055"/>
          <a:stretch/>
        </p:blipFill>
        <p:spPr>
          <a:xfrm>
            <a:off x="4303755" y="1608808"/>
            <a:ext cx="3346516" cy="461913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txBox="1"/>
          <p:nvPr>
            <p:ph type="title"/>
          </p:nvPr>
        </p:nvSpPr>
        <p:spPr>
          <a:xfrm>
            <a:off x="0" y="-123985"/>
            <a:ext cx="12192000" cy="1325563"/>
          </a:xfrm>
          <a:prstGeom prst="rect">
            <a:avLst/>
          </a:prstGeom>
          <a:solidFill>
            <a:srgbClr val="1F3A89"/>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Calibri"/>
              <a:buNone/>
            </a:pPr>
            <a:r>
              <a:rPr lang="fr-FR">
                <a:solidFill>
                  <a:schemeClr val="lt1"/>
                </a:solidFill>
              </a:rPr>
              <a:t>Rules:</a:t>
            </a:r>
            <a:endParaRPr/>
          </a:p>
        </p:txBody>
      </p:sp>
      <p:sp>
        <p:nvSpPr>
          <p:cNvPr id="104" name="Google Shape;104;p3"/>
          <p:cNvSpPr txBox="1"/>
          <p:nvPr>
            <p:ph idx="1" type="body"/>
          </p:nvPr>
        </p:nvSpPr>
        <p:spPr>
          <a:xfrm>
            <a:off x="233679" y="1825625"/>
            <a:ext cx="11314155" cy="4351338"/>
          </a:xfrm>
          <a:prstGeom prst="rect">
            <a:avLst/>
          </a:prstGeom>
          <a:noFill/>
          <a:ln>
            <a:noFill/>
          </a:ln>
        </p:spPr>
        <p:txBody>
          <a:bodyPr anchorCtr="0" anchor="t" bIns="45700" lIns="91425" spcFirstLastPara="1" rIns="91425" wrap="square" tIns="45700">
            <a:normAutofit/>
          </a:bodyPr>
          <a:lstStyle/>
          <a:p>
            <a:pPr indent="-304800" lvl="0" marL="228600" rtl="0" algn="l">
              <a:lnSpc>
                <a:spcPct val="90000"/>
              </a:lnSpc>
              <a:spcBef>
                <a:spcPts val="0"/>
              </a:spcBef>
              <a:spcAft>
                <a:spcPts val="0"/>
              </a:spcAft>
              <a:buClr>
                <a:schemeClr val="dk1"/>
              </a:buClr>
              <a:buSzPts val="4800"/>
              <a:buFont typeface="Noto Sans Symbols"/>
              <a:buChar char="✔"/>
            </a:pPr>
            <a:r>
              <a:rPr b="1" lang="fr-FR" sz="4800"/>
              <a:t>4 phases of play</a:t>
            </a:r>
            <a:endParaRPr b="1" sz="4800"/>
          </a:p>
          <a:p>
            <a:pPr indent="-304800" lvl="0" marL="228600" rtl="0" algn="l">
              <a:lnSpc>
                <a:spcPct val="90000"/>
              </a:lnSpc>
              <a:spcBef>
                <a:spcPts val="1000"/>
              </a:spcBef>
              <a:spcAft>
                <a:spcPts val="0"/>
              </a:spcAft>
              <a:buClr>
                <a:schemeClr val="dk1"/>
              </a:buClr>
              <a:buSzPts val="4800"/>
              <a:buFont typeface="Noto Sans Symbols"/>
              <a:buChar char="✔"/>
            </a:pPr>
            <a:r>
              <a:rPr b="1" lang="fr-FR" sz="4800"/>
              <a:t>Modified rules/phases for face to face gameplay</a:t>
            </a:r>
            <a:endParaRPr/>
          </a:p>
          <a:p>
            <a:pPr indent="-279400" lvl="1" marL="685800" rtl="0" algn="l">
              <a:lnSpc>
                <a:spcPct val="90000"/>
              </a:lnSpc>
              <a:spcBef>
                <a:spcPts val="500"/>
              </a:spcBef>
              <a:spcAft>
                <a:spcPts val="0"/>
              </a:spcAft>
              <a:buClr>
                <a:schemeClr val="dk1"/>
              </a:buClr>
              <a:buSzPts val="4400"/>
              <a:buFont typeface="Noto Sans Symbols"/>
              <a:buChar char="✔"/>
            </a:pPr>
            <a:r>
              <a:rPr b="1" lang="fr-FR" sz="4400"/>
              <a:t>Only for other partners and once CITEUROPASS online program is over</a:t>
            </a:r>
            <a:endParaRPr/>
          </a:p>
          <a:p>
            <a:pPr indent="0" lvl="0" marL="228600" rtl="0" algn="l">
              <a:lnSpc>
                <a:spcPct val="90000"/>
              </a:lnSpc>
              <a:spcBef>
                <a:spcPts val="1000"/>
              </a:spcBef>
              <a:spcAft>
                <a:spcPts val="0"/>
              </a:spcAft>
              <a:buClr>
                <a:schemeClr val="dk1"/>
              </a:buClr>
              <a:buSzPts val="4800"/>
              <a:buFont typeface="Noto Sans Symbols"/>
              <a:buNone/>
            </a:pPr>
            <a:r>
              <a:t/>
            </a:r>
            <a:endParaRPr b="1" sz="4800"/>
          </a:p>
          <a:p>
            <a:pPr indent="0" lvl="0" marL="228600" rtl="0" algn="l">
              <a:lnSpc>
                <a:spcPct val="90000"/>
              </a:lnSpc>
              <a:spcBef>
                <a:spcPts val="1000"/>
              </a:spcBef>
              <a:spcAft>
                <a:spcPts val="0"/>
              </a:spcAft>
              <a:buClr>
                <a:schemeClr val="dk1"/>
              </a:buClr>
              <a:buSzPts val="4800"/>
              <a:buFont typeface="Noto Sans Symbols"/>
              <a:buNone/>
            </a:pPr>
            <a:r>
              <a:t/>
            </a:r>
            <a:endParaRPr sz="4800"/>
          </a:p>
        </p:txBody>
      </p:sp>
      <p:pic>
        <p:nvPicPr>
          <p:cNvPr id="105" name="Google Shape;105;p3"/>
          <p:cNvPicPr preferRelativeResize="0"/>
          <p:nvPr/>
        </p:nvPicPr>
        <p:blipFill rotWithShape="1">
          <a:blip r:embed="rId3">
            <a:alphaModFix/>
          </a:blip>
          <a:srcRect b="0" l="0" r="0" t="0"/>
          <a:stretch/>
        </p:blipFill>
        <p:spPr>
          <a:xfrm>
            <a:off x="9662474" y="4610493"/>
            <a:ext cx="2021460" cy="202146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4"/>
          <p:cNvSpPr txBox="1"/>
          <p:nvPr>
            <p:ph type="title"/>
          </p:nvPr>
        </p:nvSpPr>
        <p:spPr>
          <a:xfrm>
            <a:off x="0" y="-123985"/>
            <a:ext cx="12192000" cy="1325563"/>
          </a:xfrm>
          <a:prstGeom prst="rect">
            <a:avLst/>
          </a:prstGeom>
          <a:solidFill>
            <a:srgbClr val="1F3A89"/>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Calibri"/>
              <a:buNone/>
            </a:pPr>
            <a:r>
              <a:rPr lang="fr-FR">
                <a:solidFill>
                  <a:schemeClr val="lt1"/>
                </a:solidFill>
              </a:rPr>
              <a:t>Phases: 100-120 minutes of play</a:t>
            </a:r>
            <a:endParaRPr>
              <a:solidFill>
                <a:schemeClr val="lt1"/>
              </a:solidFill>
            </a:endParaRPr>
          </a:p>
        </p:txBody>
      </p:sp>
      <p:sp>
        <p:nvSpPr>
          <p:cNvPr id="111" name="Google Shape;111;p4"/>
          <p:cNvSpPr txBox="1"/>
          <p:nvPr>
            <p:ph idx="1" type="body"/>
          </p:nvPr>
        </p:nvSpPr>
        <p:spPr>
          <a:xfrm>
            <a:off x="233679" y="1825625"/>
            <a:ext cx="11314155" cy="4351338"/>
          </a:xfrm>
          <a:prstGeom prst="rect">
            <a:avLst/>
          </a:prstGeom>
          <a:noFill/>
          <a:ln>
            <a:noFill/>
          </a:ln>
        </p:spPr>
        <p:txBody>
          <a:bodyPr anchorCtr="0" anchor="t" bIns="45700" lIns="91425" spcFirstLastPara="1" rIns="91425" wrap="square" tIns="45700">
            <a:normAutofit/>
          </a:bodyPr>
          <a:lstStyle/>
          <a:p>
            <a:pPr indent="-914400" lvl="0" marL="914400" rtl="0" algn="l">
              <a:lnSpc>
                <a:spcPct val="90000"/>
              </a:lnSpc>
              <a:spcBef>
                <a:spcPts val="0"/>
              </a:spcBef>
              <a:spcAft>
                <a:spcPts val="0"/>
              </a:spcAft>
              <a:buClr>
                <a:schemeClr val="dk1"/>
              </a:buClr>
              <a:buSzPts val="4800"/>
              <a:buFont typeface="Calibri"/>
              <a:buAutoNum type="arabicPeriod"/>
            </a:pPr>
            <a:r>
              <a:rPr b="1" lang="fr-FR" sz="4800"/>
              <a:t>Shield phase</a:t>
            </a:r>
            <a:endParaRPr/>
          </a:p>
          <a:p>
            <a:pPr indent="-914400" lvl="0" marL="914400" rtl="0" algn="l">
              <a:lnSpc>
                <a:spcPct val="90000"/>
              </a:lnSpc>
              <a:spcBef>
                <a:spcPts val="1000"/>
              </a:spcBef>
              <a:spcAft>
                <a:spcPts val="0"/>
              </a:spcAft>
              <a:buClr>
                <a:schemeClr val="dk1"/>
              </a:buClr>
              <a:buSzPts val="4800"/>
              <a:buFont typeface="Calibri"/>
              <a:buAutoNum type="arabicPeriod"/>
            </a:pPr>
            <a:r>
              <a:rPr b="1" lang="fr-FR" sz="4800"/>
              <a:t>Quiz Phase</a:t>
            </a:r>
            <a:endParaRPr/>
          </a:p>
          <a:p>
            <a:pPr indent="-914400" lvl="0" marL="914400" rtl="0" algn="l">
              <a:lnSpc>
                <a:spcPct val="90000"/>
              </a:lnSpc>
              <a:spcBef>
                <a:spcPts val="1000"/>
              </a:spcBef>
              <a:spcAft>
                <a:spcPts val="0"/>
              </a:spcAft>
              <a:buClr>
                <a:schemeClr val="dk1"/>
              </a:buClr>
              <a:buSzPts val="4800"/>
              <a:buFont typeface="Calibri"/>
              <a:buAutoNum type="arabicPeriod"/>
            </a:pPr>
            <a:r>
              <a:rPr b="1" lang="fr-FR" sz="4800"/>
              <a:t>Top 10 phase</a:t>
            </a:r>
            <a:endParaRPr/>
          </a:p>
          <a:p>
            <a:pPr indent="-914400" lvl="0" marL="914400" rtl="0" algn="l">
              <a:lnSpc>
                <a:spcPct val="90000"/>
              </a:lnSpc>
              <a:spcBef>
                <a:spcPts val="1000"/>
              </a:spcBef>
              <a:spcAft>
                <a:spcPts val="0"/>
              </a:spcAft>
              <a:buClr>
                <a:schemeClr val="dk1"/>
              </a:buClr>
              <a:buSzPts val="4800"/>
              <a:buFont typeface="Calibri"/>
              <a:buAutoNum type="arabicPeriod"/>
            </a:pPr>
            <a:r>
              <a:rPr b="1" lang="fr-FR" sz="4800"/>
              <a:t>Interaction phase</a:t>
            </a:r>
            <a:endParaRPr/>
          </a:p>
          <a:p>
            <a:pPr indent="0" lvl="0" marL="228600" rtl="0" algn="l">
              <a:lnSpc>
                <a:spcPct val="90000"/>
              </a:lnSpc>
              <a:spcBef>
                <a:spcPts val="1000"/>
              </a:spcBef>
              <a:spcAft>
                <a:spcPts val="0"/>
              </a:spcAft>
              <a:buClr>
                <a:schemeClr val="dk1"/>
              </a:buClr>
              <a:buSzPts val="4800"/>
              <a:buFont typeface="Noto Sans Symbols"/>
              <a:buNone/>
            </a:pPr>
            <a:r>
              <a:t/>
            </a:r>
            <a:endParaRPr b="1" sz="4800"/>
          </a:p>
          <a:p>
            <a:pPr indent="0" lvl="0" marL="228600" rtl="0" algn="l">
              <a:lnSpc>
                <a:spcPct val="90000"/>
              </a:lnSpc>
              <a:spcBef>
                <a:spcPts val="1000"/>
              </a:spcBef>
              <a:spcAft>
                <a:spcPts val="0"/>
              </a:spcAft>
              <a:buClr>
                <a:schemeClr val="dk1"/>
              </a:buClr>
              <a:buSzPts val="4800"/>
              <a:buFont typeface="Noto Sans Symbols"/>
              <a:buNone/>
            </a:pPr>
            <a:r>
              <a:t/>
            </a:r>
            <a:endParaRPr sz="4800"/>
          </a:p>
        </p:txBody>
      </p:sp>
      <p:pic>
        <p:nvPicPr>
          <p:cNvPr id="112" name="Google Shape;112;p4"/>
          <p:cNvPicPr preferRelativeResize="0"/>
          <p:nvPr/>
        </p:nvPicPr>
        <p:blipFill rotWithShape="1">
          <a:blip r:embed="rId3">
            <a:alphaModFix/>
          </a:blip>
          <a:srcRect b="0" l="0" r="0" t="0"/>
          <a:stretch/>
        </p:blipFill>
        <p:spPr>
          <a:xfrm>
            <a:off x="9662474" y="4610493"/>
            <a:ext cx="2021460" cy="202146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2800"/>
              <a:buChar char="•"/>
            </a:pPr>
            <a:r>
              <a:rPr lang="fr-FR"/>
              <a:t>Whiteboard marker pens (1 per student) not included</a:t>
            </a:r>
            <a:endParaRPr/>
          </a:p>
          <a:p>
            <a:pPr indent="-228600" lvl="0" marL="228600" rtl="0" algn="l">
              <a:lnSpc>
                <a:spcPct val="90000"/>
              </a:lnSpc>
              <a:spcBef>
                <a:spcPts val="1000"/>
              </a:spcBef>
              <a:spcAft>
                <a:spcPts val="0"/>
              </a:spcAft>
              <a:buClr>
                <a:schemeClr val="dk1"/>
              </a:buClr>
              <a:buSzPts val="2800"/>
              <a:buChar char="•"/>
            </a:pPr>
            <a:r>
              <a:rPr lang="fr-FR"/>
              <a:t>Post-its (optional) not included</a:t>
            </a:r>
            <a:endParaRPr/>
          </a:p>
          <a:p>
            <a:pPr indent="-228600" lvl="0" marL="228600" rtl="0" algn="l">
              <a:lnSpc>
                <a:spcPct val="90000"/>
              </a:lnSpc>
              <a:spcBef>
                <a:spcPts val="1000"/>
              </a:spcBef>
              <a:spcAft>
                <a:spcPts val="0"/>
              </a:spcAft>
              <a:buClr>
                <a:schemeClr val="dk1"/>
              </a:buClr>
              <a:buSzPts val="2800"/>
              <a:buChar char="•"/>
            </a:pPr>
            <a:r>
              <a:rPr lang="fr-FR"/>
              <a:t>Phase 1 shield </a:t>
            </a:r>
            <a:endParaRPr/>
          </a:p>
          <a:p>
            <a:pPr indent="-228600" lvl="0" marL="228600" rtl="0" algn="l">
              <a:lnSpc>
                <a:spcPct val="90000"/>
              </a:lnSpc>
              <a:spcBef>
                <a:spcPts val="1000"/>
              </a:spcBef>
              <a:spcAft>
                <a:spcPts val="0"/>
              </a:spcAft>
              <a:buClr>
                <a:schemeClr val="dk1"/>
              </a:buClr>
              <a:buSzPts val="2800"/>
              <a:buChar char="•"/>
            </a:pPr>
            <a:r>
              <a:rPr lang="fr-FR"/>
              <a:t>Player pawns (coloured)</a:t>
            </a:r>
            <a:endParaRPr/>
          </a:p>
          <a:p>
            <a:pPr indent="-228600" lvl="0" marL="228600" rtl="0" algn="l">
              <a:lnSpc>
                <a:spcPct val="90000"/>
              </a:lnSpc>
              <a:spcBef>
                <a:spcPts val="1000"/>
              </a:spcBef>
              <a:spcAft>
                <a:spcPts val="0"/>
              </a:spcAft>
              <a:buClr>
                <a:schemeClr val="dk1"/>
              </a:buClr>
              <a:buSzPts val="2800"/>
              <a:buChar char="•"/>
            </a:pPr>
            <a:r>
              <a:rPr lang="fr-FR"/>
              <a:t>Voting tokens ( thumbs up - heart and bubble ) to be photocopied and cut up.</a:t>
            </a:r>
            <a:endParaRPr/>
          </a:p>
          <a:p>
            <a:pPr indent="-228600" lvl="0" marL="228600" rtl="0" algn="l">
              <a:lnSpc>
                <a:spcPct val="90000"/>
              </a:lnSpc>
              <a:spcBef>
                <a:spcPts val="1000"/>
              </a:spcBef>
              <a:spcAft>
                <a:spcPts val="0"/>
              </a:spcAft>
              <a:buClr>
                <a:schemeClr val="dk1"/>
              </a:buClr>
              <a:buSzPts val="2800"/>
              <a:buChar char="•"/>
            </a:pPr>
            <a:r>
              <a:rPr lang="fr-FR"/>
              <a:t>Phase 2 quiz board + quiz cards(x20)</a:t>
            </a:r>
            <a:endParaRPr/>
          </a:p>
          <a:p>
            <a:pPr indent="-228600" lvl="0" marL="228600" rtl="0" algn="l">
              <a:lnSpc>
                <a:spcPct val="90000"/>
              </a:lnSpc>
              <a:spcBef>
                <a:spcPts val="1000"/>
              </a:spcBef>
              <a:spcAft>
                <a:spcPts val="0"/>
              </a:spcAft>
              <a:buClr>
                <a:schemeClr val="dk1"/>
              </a:buClr>
              <a:buSzPts val="2800"/>
              <a:buChar char="•"/>
            </a:pPr>
            <a:r>
              <a:rPr lang="fr-FR"/>
              <a:t>Phase 3 - Top 10 attributes - laminated slips (1 per player)</a:t>
            </a:r>
            <a:endParaRPr/>
          </a:p>
          <a:p>
            <a:pPr indent="-228600" lvl="0" marL="228600" rtl="0" algn="l">
              <a:lnSpc>
                <a:spcPct val="90000"/>
              </a:lnSpc>
              <a:spcBef>
                <a:spcPts val="1000"/>
              </a:spcBef>
              <a:spcAft>
                <a:spcPts val="0"/>
              </a:spcAft>
              <a:buClr>
                <a:schemeClr val="dk1"/>
              </a:buClr>
              <a:buSzPts val="2800"/>
              <a:buChar char="•"/>
            </a:pPr>
            <a:r>
              <a:rPr lang="fr-FR"/>
              <a:t>Phase 4 - Interaction phase + 8 question cards </a:t>
            </a:r>
            <a:endParaRPr/>
          </a:p>
          <a:p>
            <a:pPr indent="-50800" lvl="0" marL="228600" rtl="0" algn="l">
              <a:lnSpc>
                <a:spcPct val="90000"/>
              </a:lnSpc>
              <a:spcBef>
                <a:spcPts val="1000"/>
              </a:spcBef>
              <a:spcAft>
                <a:spcPts val="0"/>
              </a:spcAft>
              <a:buClr>
                <a:schemeClr val="dk1"/>
              </a:buClr>
              <a:buSzPts val="2800"/>
              <a:buNone/>
            </a:pPr>
            <a:r>
              <a:t/>
            </a:r>
            <a:endParaRPr/>
          </a:p>
        </p:txBody>
      </p:sp>
      <p:sp>
        <p:nvSpPr>
          <p:cNvPr id="118" name="Google Shape;118;p5"/>
          <p:cNvSpPr txBox="1"/>
          <p:nvPr/>
        </p:nvSpPr>
        <p:spPr>
          <a:xfrm>
            <a:off x="0" y="-123985"/>
            <a:ext cx="12192000" cy="1325563"/>
          </a:xfrm>
          <a:prstGeom prst="rect">
            <a:avLst/>
          </a:prstGeom>
          <a:solidFill>
            <a:srgbClr val="E5BC24"/>
          </a:solid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1F3A89"/>
              </a:buClr>
              <a:buSzPts val="4400"/>
              <a:buFont typeface="Calibri"/>
              <a:buNone/>
            </a:pPr>
            <a:r>
              <a:rPr b="0" i="0" lang="fr-FR" sz="4400" u="none" cap="none" strike="noStrike">
                <a:solidFill>
                  <a:srgbClr val="1F3A89"/>
                </a:solidFill>
                <a:latin typeface="Calibri"/>
                <a:ea typeface="Calibri"/>
                <a:cs typeface="Calibri"/>
                <a:sym typeface="Calibri"/>
              </a:rPr>
              <a:t>Kit accessories: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6"/>
          <p:cNvSpPr txBox="1"/>
          <p:nvPr>
            <p:ph type="title"/>
          </p:nvPr>
        </p:nvSpPr>
        <p:spPr>
          <a:xfrm>
            <a:off x="0" y="-123985"/>
            <a:ext cx="12192000" cy="1325563"/>
          </a:xfrm>
          <a:prstGeom prst="rect">
            <a:avLst/>
          </a:prstGeom>
          <a:solidFill>
            <a:srgbClr val="1F3A89"/>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Calibri"/>
              <a:buNone/>
            </a:pPr>
            <a:r>
              <a:rPr lang="fr-FR">
                <a:solidFill>
                  <a:schemeClr val="lt1"/>
                </a:solidFill>
              </a:rPr>
              <a:t>Phase 1: Shields 🡪 </a:t>
            </a:r>
            <a:r>
              <a:rPr lang="fr-FR" sz="3600">
                <a:solidFill>
                  <a:schemeClr val="lt1"/>
                </a:solidFill>
              </a:rPr>
              <a:t>values and visions </a:t>
            </a:r>
            <a:br>
              <a:rPr lang="fr-FR" sz="3600">
                <a:solidFill>
                  <a:schemeClr val="lt1"/>
                </a:solidFill>
              </a:rPr>
            </a:br>
            <a:r>
              <a:rPr lang="fr-FR" sz="3600">
                <a:solidFill>
                  <a:schemeClr val="lt1"/>
                </a:solidFill>
              </a:rPr>
              <a:t>(Recommended playing time @ 20 minutes)</a:t>
            </a:r>
            <a:endParaRPr>
              <a:solidFill>
                <a:schemeClr val="lt1"/>
              </a:solidFill>
            </a:endParaRPr>
          </a:p>
        </p:txBody>
      </p:sp>
      <p:sp>
        <p:nvSpPr>
          <p:cNvPr id="124" name="Google Shape;124;p6"/>
          <p:cNvSpPr txBox="1"/>
          <p:nvPr>
            <p:ph idx="1" type="body"/>
          </p:nvPr>
        </p:nvSpPr>
        <p:spPr>
          <a:xfrm>
            <a:off x="233679" y="1825625"/>
            <a:ext cx="11314155" cy="4351338"/>
          </a:xfrm>
          <a:prstGeom prst="rect">
            <a:avLst/>
          </a:prstGeom>
          <a:noFill/>
          <a:ln>
            <a:noFill/>
          </a:ln>
        </p:spPr>
        <p:txBody>
          <a:bodyPr anchorCtr="0" anchor="t" bIns="45700" lIns="91425" spcFirstLastPara="1" rIns="91425" wrap="square" tIns="45700">
            <a:normAutofit/>
          </a:bodyPr>
          <a:lstStyle/>
          <a:p>
            <a:pPr indent="-254000" lvl="0" marL="228600" rtl="0" algn="l">
              <a:lnSpc>
                <a:spcPct val="90000"/>
              </a:lnSpc>
              <a:spcBef>
                <a:spcPts val="0"/>
              </a:spcBef>
              <a:spcAft>
                <a:spcPts val="0"/>
              </a:spcAft>
              <a:buClr>
                <a:schemeClr val="dk1"/>
              </a:buClr>
              <a:buSzPts val="4000"/>
              <a:buFont typeface="Noto Sans Symbols"/>
              <a:buChar char="✔"/>
            </a:pPr>
            <a:r>
              <a:rPr b="1" lang="fr-FR" sz="4000"/>
              <a:t>2 min presentation with shield</a:t>
            </a:r>
            <a:endParaRPr b="1" sz="4000"/>
          </a:p>
          <a:p>
            <a:pPr indent="-254000" lvl="0" marL="228600" rtl="0" algn="l">
              <a:lnSpc>
                <a:spcPct val="90000"/>
              </a:lnSpc>
              <a:spcBef>
                <a:spcPts val="1000"/>
              </a:spcBef>
              <a:spcAft>
                <a:spcPts val="0"/>
              </a:spcAft>
              <a:buClr>
                <a:schemeClr val="dk1"/>
              </a:buClr>
              <a:buSzPts val="4000"/>
              <a:buFont typeface="Noto Sans Symbols"/>
              <a:buChar char="✔"/>
            </a:pPr>
            <a:r>
              <a:rPr b="1" lang="fr-FR" sz="4000"/>
              <a:t>Players listen and react with tokens</a:t>
            </a:r>
            <a:endParaRPr b="1" sz="4000"/>
          </a:p>
          <a:p>
            <a:pPr indent="-254000" lvl="0" marL="228600" rtl="0" algn="l">
              <a:lnSpc>
                <a:spcPct val="90000"/>
              </a:lnSpc>
              <a:spcBef>
                <a:spcPts val="1000"/>
              </a:spcBef>
              <a:spcAft>
                <a:spcPts val="0"/>
              </a:spcAft>
              <a:buClr>
                <a:schemeClr val="dk1"/>
              </a:buClr>
              <a:buSzPts val="4000"/>
              <a:buFont typeface="Noto Sans Symbols"/>
              <a:buChar char="✔"/>
            </a:pPr>
            <a:r>
              <a:rPr b="1" lang="fr-FR" sz="4000"/>
              <a:t>Then 2 min Q&amp; A</a:t>
            </a:r>
            <a:endParaRPr/>
          </a:p>
          <a:p>
            <a:pPr indent="-254000" lvl="0" marL="228600" rtl="0" algn="l">
              <a:lnSpc>
                <a:spcPct val="90000"/>
              </a:lnSpc>
              <a:spcBef>
                <a:spcPts val="1000"/>
              </a:spcBef>
              <a:spcAft>
                <a:spcPts val="0"/>
              </a:spcAft>
              <a:buClr>
                <a:schemeClr val="dk1"/>
              </a:buClr>
              <a:buSzPts val="4000"/>
              <a:buFont typeface="Noto Sans Symbols"/>
              <a:buChar char="✔"/>
            </a:pPr>
            <a:r>
              <a:rPr b="1" lang="fr-FR" sz="4000"/>
              <a:t> Next player and so on</a:t>
            </a:r>
            <a:endParaRPr/>
          </a:p>
          <a:p>
            <a:pPr indent="-254000" lvl="0" marL="228600" rtl="0" algn="l">
              <a:lnSpc>
                <a:spcPct val="90000"/>
              </a:lnSpc>
              <a:spcBef>
                <a:spcPts val="1000"/>
              </a:spcBef>
              <a:spcAft>
                <a:spcPts val="0"/>
              </a:spcAft>
              <a:buClr>
                <a:schemeClr val="dk1"/>
              </a:buClr>
              <a:buSzPts val="4000"/>
              <a:buFont typeface="Noto Sans Symbols"/>
              <a:buChar char="✔"/>
            </a:pPr>
            <a:r>
              <a:rPr b="1" lang="fr-FR" sz="4000"/>
              <a:t>5-10 players per board</a:t>
            </a:r>
            <a:endParaRPr b="1" sz="4000"/>
          </a:p>
          <a:p>
            <a:pPr indent="0" lvl="0" marL="228600" rtl="0" algn="l">
              <a:lnSpc>
                <a:spcPct val="90000"/>
              </a:lnSpc>
              <a:spcBef>
                <a:spcPts val="1000"/>
              </a:spcBef>
              <a:spcAft>
                <a:spcPts val="0"/>
              </a:spcAft>
              <a:buClr>
                <a:schemeClr val="dk1"/>
              </a:buClr>
              <a:buSzPts val="4000"/>
              <a:buFont typeface="Noto Sans Symbols"/>
              <a:buNone/>
            </a:pPr>
            <a:r>
              <a:t/>
            </a:r>
            <a:endParaRPr sz="4000"/>
          </a:p>
        </p:txBody>
      </p:sp>
      <p:pic>
        <p:nvPicPr>
          <p:cNvPr id="125" name="Google Shape;125;p6"/>
          <p:cNvPicPr preferRelativeResize="0"/>
          <p:nvPr/>
        </p:nvPicPr>
        <p:blipFill rotWithShape="1">
          <a:blip r:embed="rId3">
            <a:alphaModFix/>
          </a:blip>
          <a:srcRect b="16562" l="35258" r="40540" t="22543"/>
          <a:stretch/>
        </p:blipFill>
        <p:spPr>
          <a:xfrm>
            <a:off x="9404308" y="2558412"/>
            <a:ext cx="2364468" cy="3346515"/>
          </a:xfrm>
          <a:prstGeom prst="rect">
            <a:avLst/>
          </a:prstGeom>
          <a:noFill/>
          <a:ln>
            <a:noFill/>
          </a:ln>
        </p:spPr>
      </p:pic>
      <p:pic>
        <p:nvPicPr>
          <p:cNvPr id="126" name="Google Shape;126;p6"/>
          <p:cNvPicPr preferRelativeResize="0"/>
          <p:nvPr/>
        </p:nvPicPr>
        <p:blipFill rotWithShape="1">
          <a:blip r:embed="rId3">
            <a:alphaModFix/>
          </a:blip>
          <a:srcRect b="20777" l="35258" r="55361" t="71504"/>
          <a:stretch/>
        </p:blipFill>
        <p:spPr>
          <a:xfrm>
            <a:off x="5562349" y="3239887"/>
            <a:ext cx="3289944" cy="152281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7"/>
          <p:cNvSpPr txBox="1"/>
          <p:nvPr>
            <p:ph type="title"/>
          </p:nvPr>
        </p:nvSpPr>
        <p:spPr>
          <a:xfrm>
            <a:off x="0" y="-123985"/>
            <a:ext cx="12192000" cy="1325563"/>
          </a:xfrm>
          <a:prstGeom prst="rect">
            <a:avLst/>
          </a:prstGeom>
          <a:solidFill>
            <a:srgbClr val="1F3A89"/>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Calibri"/>
              <a:buNone/>
            </a:pPr>
            <a:r>
              <a:rPr lang="fr-FR">
                <a:solidFill>
                  <a:schemeClr val="lt1"/>
                </a:solidFill>
              </a:rPr>
              <a:t>Phase 2: Quiz 🡪 </a:t>
            </a:r>
            <a:r>
              <a:rPr lang="fr-FR" sz="4000">
                <a:solidFill>
                  <a:schemeClr val="lt1"/>
                </a:solidFill>
              </a:rPr>
              <a:t>The Basics </a:t>
            </a:r>
            <a:br>
              <a:rPr lang="fr-FR" sz="4000">
                <a:solidFill>
                  <a:schemeClr val="lt1"/>
                </a:solidFill>
              </a:rPr>
            </a:br>
            <a:r>
              <a:rPr lang="fr-FR" sz="4000">
                <a:solidFill>
                  <a:schemeClr val="lt1"/>
                </a:solidFill>
              </a:rPr>
              <a:t>(Recommended playing time @ 25 minutes)</a:t>
            </a:r>
            <a:endParaRPr>
              <a:solidFill>
                <a:schemeClr val="lt1"/>
              </a:solidFill>
            </a:endParaRPr>
          </a:p>
        </p:txBody>
      </p:sp>
      <p:sp>
        <p:nvSpPr>
          <p:cNvPr id="132" name="Google Shape;132;p7"/>
          <p:cNvSpPr txBox="1"/>
          <p:nvPr>
            <p:ph idx="1" type="body"/>
          </p:nvPr>
        </p:nvSpPr>
        <p:spPr>
          <a:xfrm>
            <a:off x="233680" y="1825625"/>
            <a:ext cx="5780622"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Font typeface="Noto Sans Symbols"/>
              <a:buChar char="✔"/>
            </a:pPr>
            <a:r>
              <a:rPr b="1" lang="fr-FR"/>
              <a:t>20 quiz cards based on core values</a:t>
            </a:r>
            <a:endParaRPr/>
          </a:p>
          <a:p>
            <a:pPr indent="-228600" lvl="0" marL="228600" rtl="0" algn="l">
              <a:lnSpc>
                <a:spcPct val="90000"/>
              </a:lnSpc>
              <a:spcBef>
                <a:spcPts val="1000"/>
              </a:spcBef>
              <a:spcAft>
                <a:spcPts val="0"/>
              </a:spcAft>
              <a:buClr>
                <a:schemeClr val="dk1"/>
              </a:buClr>
              <a:buSzPts val="2800"/>
              <a:buFont typeface="Noto Sans Symbols"/>
              <a:buChar char="✔"/>
            </a:pPr>
            <a:r>
              <a:rPr b="1" lang="fr-FR"/>
              <a:t>Play in teams</a:t>
            </a:r>
            <a:endParaRPr/>
          </a:p>
          <a:p>
            <a:pPr indent="-228600" lvl="0" marL="228600" rtl="0" algn="l">
              <a:lnSpc>
                <a:spcPct val="90000"/>
              </a:lnSpc>
              <a:spcBef>
                <a:spcPts val="1000"/>
              </a:spcBef>
              <a:spcAft>
                <a:spcPts val="0"/>
              </a:spcAft>
              <a:buClr>
                <a:schemeClr val="dk1"/>
              </a:buClr>
              <a:buSzPts val="2800"/>
              <a:buFont typeface="Noto Sans Symbols"/>
              <a:buChar char="✔"/>
            </a:pPr>
            <a:r>
              <a:rPr b="1" lang="fr-FR"/>
              <a:t>1 player places pawn in the circle</a:t>
            </a:r>
            <a:endParaRPr b="1"/>
          </a:p>
          <a:p>
            <a:pPr indent="-228600" lvl="0" marL="228600" rtl="0" algn="l">
              <a:lnSpc>
                <a:spcPct val="90000"/>
              </a:lnSpc>
              <a:spcBef>
                <a:spcPts val="1000"/>
              </a:spcBef>
              <a:spcAft>
                <a:spcPts val="0"/>
              </a:spcAft>
              <a:buClr>
                <a:schemeClr val="dk1"/>
              </a:buClr>
              <a:buSzPts val="2800"/>
              <a:buFont typeface="Noto Sans Symbols"/>
              <a:buChar char="✔"/>
            </a:pPr>
            <a:r>
              <a:rPr b="1" lang="fr-FR"/>
              <a:t>The waiting room</a:t>
            </a:r>
            <a:endParaRPr/>
          </a:p>
          <a:p>
            <a:pPr indent="-228600" lvl="0" marL="228600" rtl="0" algn="l">
              <a:lnSpc>
                <a:spcPct val="90000"/>
              </a:lnSpc>
              <a:spcBef>
                <a:spcPts val="1000"/>
              </a:spcBef>
              <a:spcAft>
                <a:spcPts val="0"/>
              </a:spcAft>
              <a:buClr>
                <a:schemeClr val="dk1"/>
              </a:buClr>
              <a:buSzPts val="2800"/>
              <a:buFont typeface="Noto Sans Symbols"/>
              <a:buChar char="✔"/>
            </a:pPr>
            <a:r>
              <a:rPr b="1" lang="fr-FR"/>
              <a:t>All players have to participate</a:t>
            </a:r>
            <a:endParaRPr b="1"/>
          </a:p>
          <a:p>
            <a:pPr indent="-228600" lvl="0" marL="228600" rtl="0" algn="l">
              <a:lnSpc>
                <a:spcPct val="90000"/>
              </a:lnSpc>
              <a:spcBef>
                <a:spcPts val="1000"/>
              </a:spcBef>
              <a:spcAft>
                <a:spcPts val="0"/>
              </a:spcAft>
              <a:buClr>
                <a:schemeClr val="dk1"/>
              </a:buClr>
              <a:buSzPts val="2800"/>
              <a:buFont typeface="Noto Sans Symbols"/>
              <a:buChar char="✔"/>
            </a:pPr>
            <a:r>
              <a:rPr b="1" lang="fr-FR"/>
              <a:t>Place stars to indicate if correct</a:t>
            </a:r>
            <a:endParaRPr/>
          </a:p>
          <a:p>
            <a:pPr indent="-228600" lvl="0" marL="228600" rtl="0" algn="l">
              <a:lnSpc>
                <a:spcPct val="90000"/>
              </a:lnSpc>
              <a:spcBef>
                <a:spcPts val="1000"/>
              </a:spcBef>
              <a:spcAft>
                <a:spcPts val="0"/>
              </a:spcAft>
              <a:buClr>
                <a:schemeClr val="dk1"/>
              </a:buClr>
              <a:buSzPts val="2800"/>
              <a:buFont typeface="Noto Sans Symbols"/>
              <a:buChar char="✔"/>
            </a:pPr>
            <a:r>
              <a:rPr b="1" lang="fr-FR"/>
              <a:t>Catch-up round at the end</a:t>
            </a:r>
            <a:endParaRPr/>
          </a:p>
          <a:p>
            <a:pPr indent="-228600" lvl="1" marL="685800" rtl="0" algn="l">
              <a:lnSpc>
                <a:spcPct val="90000"/>
              </a:lnSpc>
              <a:spcBef>
                <a:spcPts val="500"/>
              </a:spcBef>
              <a:spcAft>
                <a:spcPts val="0"/>
              </a:spcAft>
              <a:buClr>
                <a:schemeClr val="dk1"/>
              </a:buClr>
              <a:buSzPts val="2400"/>
              <a:buFont typeface="Noto Sans Symbols"/>
              <a:buChar char="✔"/>
            </a:pPr>
            <a:r>
              <a:rPr b="1" lang="fr-FR"/>
              <a:t>OBJ – all questions CORRECT.</a:t>
            </a:r>
            <a:endParaRPr/>
          </a:p>
          <a:p>
            <a:pPr indent="-50800" lvl="0" marL="228600" rtl="0" algn="l">
              <a:lnSpc>
                <a:spcPct val="90000"/>
              </a:lnSpc>
              <a:spcBef>
                <a:spcPts val="1000"/>
              </a:spcBef>
              <a:spcAft>
                <a:spcPts val="0"/>
              </a:spcAft>
              <a:buClr>
                <a:schemeClr val="dk1"/>
              </a:buClr>
              <a:buSzPts val="2800"/>
              <a:buFont typeface="Noto Sans Symbols"/>
              <a:buNone/>
            </a:pPr>
            <a:r>
              <a:t/>
            </a:r>
            <a:endParaRPr/>
          </a:p>
        </p:txBody>
      </p:sp>
      <p:pic>
        <p:nvPicPr>
          <p:cNvPr id="133" name="Google Shape;133;p7"/>
          <p:cNvPicPr preferRelativeResize="0"/>
          <p:nvPr/>
        </p:nvPicPr>
        <p:blipFill rotWithShape="1">
          <a:blip r:embed="rId3">
            <a:alphaModFix/>
          </a:blip>
          <a:srcRect b="6392" l="17165" r="17035" t="11820"/>
          <a:stretch/>
        </p:blipFill>
        <p:spPr>
          <a:xfrm>
            <a:off x="5835192" y="1696824"/>
            <a:ext cx="6301863" cy="4406121"/>
          </a:xfrm>
          <a:prstGeom prst="rect">
            <a:avLst/>
          </a:prstGeom>
          <a:noFill/>
          <a:ln>
            <a:noFill/>
          </a:ln>
        </p:spPr>
      </p:pic>
      <p:cxnSp>
        <p:nvCxnSpPr>
          <p:cNvPr id="134" name="Google Shape;134;p7"/>
          <p:cNvCxnSpPr/>
          <p:nvPr/>
        </p:nvCxnSpPr>
        <p:spPr>
          <a:xfrm>
            <a:off x="3355942" y="3610466"/>
            <a:ext cx="3214540" cy="855171"/>
          </a:xfrm>
          <a:prstGeom prst="straightConnector1">
            <a:avLst/>
          </a:prstGeom>
          <a:noFill/>
          <a:ln cap="flat" cmpd="sng" w="9525">
            <a:solidFill>
              <a:schemeClr val="accent1"/>
            </a:solidFill>
            <a:prstDash val="solid"/>
            <a:miter lim="800000"/>
            <a:headEnd len="sm" w="sm" type="none"/>
            <a:tailEnd len="med" w="med" type="triangle"/>
          </a:ln>
        </p:spPr>
      </p:cxnSp>
      <p:cxnSp>
        <p:nvCxnSpPr>
          <p:cNvPr id="135" name="Google Shape;135;p7"/>
          <p:cNvCxnSpPr/>
          <p:nvPr/>
        </p:nvCxnSpPr>
        <p:spPr>
          <a:xfrm>
            <a:off x="5241303" y="4713402"/>
            <a:ext cx="1896359" cy="925398"/>
          </a:xfrm>
          <a:prstGeom prst="straightConnector1">
            <a:avLst/>
          </a:prstGeom>
          <a:noFill/>
          <a:ln cap="flat" cmpd="sng" w="9525">
            <a:solidFill>
              <a:schemeClr val="accent1"/>
            </a:solidFill>
            <a:prstDash val="solid"/>
            <a:miter lim="800000"/>
            <a:headEnd len="sm" w="sm" type="none"/>
            <a:tailEnd len="med" w="med" type="triangle"/>
          </a:ln>
        </p:spPr>
      </p:cxnSp>
      <p:cxnSp>
        <p:nvCxnSpPr>
          <p:cNvPr id="136" name="Google Shape;136;p7"/>
          <p:cNvCxnSpPr/>
          <p:nvPr/>
        </p:nvCxnSpPr>
        <p:spPr>
          <a:xfrm>
            <a:off x="5533534" y="3146321"/>
            <a:ext cx="2960018" cy="530133"/>
          </a:xfrm>
          <a:prstGeom prst="straightConnector1">
            <a:avLst/>
          </a:prstGeom>
          <a:noFill/>
          <a:ln cap="flat" cmpd="sng" w="9525">
            <a:solidFill>
              <a:schemeClr val="accent1"/>
            </a:solidFill>
            <a:prstDash val="solid"/>
            <a:miter lim="800000"/>
            <a:headEnd len="sm" w="sm" type="none"/>
            <a:tailEnd len="med" w="med" type="triangl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8"/>
          <p:cNvSpPr txBox="1"/>
          <p:nvPr>
            <p:ph type="title"/>
          </p:nvPr>
        </p:nvSpPr>
        <p:spPr>
          <a:xfrm>
            <a:off x="0" y="-123985"/>
            <a:ext cx="12192000" cy="1325563"/>
          </a:xfrm>
          <a:prstGeom prst="rect">
            <a:avLst/>
          </a:prstGeom>
          <a:solidFill>
            <a:srgbClr val="1F3A89"/>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Calibri"/>
              <a:buNone/>
            </a:pPr>
            <a:r>
              <a:rPr lang="fr-FR">
                <a:solidFill>
                  <a:schemeClr val="lt1"/>
                </a:solidFill>
              </a:rPr>
              <a:t>Phase 3: Top 10 Attributes 🡪 </a:t>
            </a:r>
            <a:r>
              <a:rPr lang="fr-FR" sz="4000">
                <a:solidFill>
                  <a:schemeClr val="lt1"/>
                </a:solidFill>
              </a:rPr>
              <a:t>Getting to know one-another</a:t>
            </a:r>
            <a:br>
              <a:rPr lang="fr-FR" sz="4000">
                <a:solidFill>
                  <a:schemeClr val="lt1"/>
                </a:solidFill>
              </a:rPr>
            </a:br>
            <a:r>
              <a:rPr lang="fr-FR" sz="4000">
                <a:solidFill>
                  <a:schemeClr val="lt1"/>
                </a:solidFill>
              </a:rPr>
              <a:t>(Recommended playing time @ 25 minutes)</a:t>
            </a:r>
            <a:endParaRPr>
              <a:solidFill>
                <a:schemeClr val="lt1"/>
              </a:solidFill>
            </a:endParaRPr>
          </a:p>
        </p:txBody>
      </p:sp>
      <p:sp>
        <p:nvSpPr>
          <p:cNvPr id="142" name="Google Shape;142;p8"/>
          <p:cNvSpPr txBox="1"/>
          <p:nvPr>
            <p:ph idx="1" type="body"/>
          </p:nvPr>
        </p:nvSpPr>
        <p:spPr>
          <a:xfrm>
            <a:off x="233680" y="1825625"/>
            <a:ext cx="5780622"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Font typeface="Noto Sans Symbols"/>
              <a:buChar char="✔"/>
            </a:pPr>
            <a:r>
              <a:rPr lang="fr-FR"/>
              <a:t>1 slip with 10 categories each.</a:t>
            </a:r>
            <a:endParaRPr/>
          </a:p>
          <a:p>
            <a:pPr indent="-228600" lvl="0" marL="228600" rtl="0" algn="l">
              <a:lnSpc>
                <a:spcPct val="90000"/>
              </a:lnSpc>
              <a:spcBef>
                <a:spcPts val="1000"/>
              </a:spcBef>
              <a:spcAft>
                <a:spcPts val="0"/>
              </a:spcAft>
              <a:buClr>
                <a:schemeClr val="dk1"/>
              </a:buClr>
              <a:buSzPts val="2800"/>
              <a:buFont typeface="Noto Sans Symbols"/>
              <a:buChar char="✔"/>
            </a:pPr>
            <a:r>
              <a:rPr lang="fr-FR"/>
              <a:t>5 mins to complete with whiteboard marker</a:t>
            </a:r>
            <a:endParaRPr/>
          </a:p>
          <a:p>
            <a:pPr indent="-228600" lvl="0" marL="228600" rtl="0" algn="l">
              <a:lnSpc>
                <a:spcPct val="90000"/>
              </a:lnSpc>
              <a:spcBef>
                <a:spcPts val="1000"/>
              </a:spcBef>
              <a:spcAft>
                <a:spcPts val="0"/>
              </a:spcAft>
              <a:buClr>
                <a:schemeClr val="dk1"/>
              </a:buClr>
              <a:buSzPts val="2800"/>
              <a:buFont typeface="Noto Sans Symbols"/>
              <a:buChar char="✔"/>
            </a:pPr>
            <a:r>
              <a:rPr lang="fr-FR"/>
              <a:t>Slightly adapted (hometown instead of nationality)</a:t>
            </a:r>
            <a:endParaRPr/>
          </a:p>
          <a:p>
            <a:pPr indent="-228600" lvl="0" marL="228600" rtl="0" algn="l">
              <a:lnSpc>
                <a:spcPct val="90000"/>
              </a:lnSpc>
              <a:spcBef>
                <a:spcPts val="1000"/>
              </a:spcBef>
              <a:spcAft>
                <a:spcPts val="0"/>
              </a:spcAft>
              <a:buClr>
                <a:schemeClr val="dk1"/>
              </a:buClr>
              <a:buSzPts val="2800"/>
              <a:buFont typeface="Noto Sans Symbols"/>
              <a:buChar char="✔"/>
            </a:pPr>
            <a:r>
              <a:rPr lang="fr-FR"/>
              <a:t>10 minutes to exchange on convergences and cultural identity</a:t>
            </a:r>
            <a:endParaRPr/>
          </a:p>
          <a:p>
            <a:pPr indent="-50800" lvl="0" marL="228600" rtl="0" algn="l">
              <a:lnSpc>
                <a:spcPct val="90000"/>
              </a:lnSpc>
              <a:spcBef>
                <a:spcPts val="1000"/>
              </a:spcBef>
              <a:spcAft>
                <a:spcPts val="0"/>
              </a:spcAft>
              <a:buClr>
                <a:schemeClr val="dk1"/>
              </a:buClr>
              <a:buSzPts val="2800"/>
              <a:buFont typeface="Noto Sans Symbols"/>
              <a:buNone/>
            </a:pPr>
            <a:r>
              <a:t/>
            </a:r>
            <a:endParaRPr/>
          </a:p>
        </p:txBody>
      </p:sp>
      <p:cxnSp>
        <p:nvCxnSpPr>
          <p:cNvPr id="143" name="Google Shape;143;p8"/>
          <p:cNvCxnSpPr/>
          <p:nvPr/>
        </p:nvCxnSpPr>
        <p:spPr>
          <a:xfrm>
            <a:off x="4920792" y="2092751"/>
            <a:ext cx="2177592" cy="575035"/>
          </a:xfrm>
          <a:prstGeom prst="straightConnector1">
            <a:avLst/>
          </a:prstGeom>
          <a:noFill/>
          <a:ln cap="flat" cmpd="sng" w="9525">
            <a:solidFill>
              <a:schemeClr val="accent1"/>
            </a:solidFill>
            <a:prstDash val="solid"/>
            <a:miter lim="800000"/>
            <a:headEnd len="sm" w="sm" type="none"/>
            <a:tailEnd len="med" w="med" type="triangle"/>
          </a:ln>
        </p:spPr>
      </p:cxnSp>
      <p:pic>
        <p:nvPicPr>
          <p:cNvPr id="144" name="Google Shape;144;p8"/>
          <p:cNvPicPr preferRelativeResize="0"/>
          <p:nvPr/>
        </p:nvPicPr>
        <p:blipFill rotWithShape="1">
          <a:blip r:embed="rId3">
            <a:alphaModFix/>
          </a:blip>
          <a:srcRect b="15657" l="34948" r="39999" t="20894"/>
          <a:stretch/>
        </p:blipFill>
        <p:spPr>
          <a:xfrm>
            <a:off x="7255917" y="1194283"/>
            <a:ext cx="3874417" cy="5519751"/>
          </a:xfrm>
          <a:prstGeom prst="rect">
            <a:avLst/>
          </a:prstGeom>
          <a:noFill/>
          <a:ln>
            <a:noFill/>
          </a:ln>
        </p:spPr>
      </p:pic>
      <p:pic>
        <p:nvPicPr>
          <p:cNvPr id="145" name="Google Shape;145;p8"/>
          <p:cNvPicPr preferRelativeResize="0"/>
          <p:nvPr/>
        </p:nvPicPr>
        <p:blipFill rotWithShape="1">
          <a:blip r:embed="rId4">
            <a:alphaModFix/>
          </a:blip>
          <a:srcRect b="20777" l="35258" r="55361" t="74194"/>
          <a:stretch/>
        </p:blipFill>
        <p:spPr>
          <a:xfrm>
            <a:off x="3316885" y="5184985"/>
            <a:ext cx="3289944" cy="991978"/>
          </a:xfrm>
          <a:prstGeom prst="rect">
            <a:avLst/>
          </a:prstGeom>
          <a:noFill/>
          <a:ln>
            <a:noFill/>
          </a:ln>
        </p:spPr>
      </p:pic>
      <p:sp>
        <p:nvSpPr>
          <p:cNvPr id="146" name="Google Shape;146;p8"/>
          <p:cNvSpPr txBox="1"/>
          <p:nvPr/>
        </p:nvSpPr>
        <p:spPr>
          <a:xfrm>
            <a:off x="7286920" y="1456293"/>
            <a:ext cx="86726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fr-FR" sz="1200" u="none" cap="none" strike="noStrike">
                <a:solidFill>
                  <a:srgbClr val="FF0000"/>
                </a:solidFill>
                <a:latin typeface="Calibri"/>
                <a:ea typeface="Calibri"/>
                <a:cs typeface="Calibri"/>
                <a:sym typeface="Calibri"/>
              </a:rPr>
              <a:t>john</a:t>
            </a:r>
            <a:endParaRPr sz="1200">
              <a:solidFill>
                <a:srgbClr val="FF0000"/>
              </a:solidFill>
              <a:latin typeface="Calibri"/>
              <a:ea typeface="Calibri"/>
              <a:cs typeface="Calibri"/>
              <a:sym typeface="Calibri"/>
            </a:endParaRPr>
          </a:p>
        </p:txBody>
      </p:sp>
      <p:sp>
        <p:nvSpPr>
          <p:cNvPr id="147" name="Google Shape;147;p8"/>
          <p:cNvSpPr txBox="1"/>
          <p:nvPr/>
        </p:nvSpPr>
        <p:spPr>
          <a:xfrm>
            <a:off x="7316770" y="1948062"/>
            <a:ext cx="86726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200">
                <a:solidFill>
                  <a:srgbClr val="FF0000"/>
                </a:solidFill>
                <a:latin typeface="Calibri"/>
                <a:ea typeface="Calibri"/>
                <a:cs typeface="Calibri"/>
                <a:sym typeface="Calibri"/>
              </a:rPr>
              <a:t>St Helens</a:t>
            </a:r>
            <a:endParaRPr/>
          </a:p>
        </p:txBody>
      </p:sp>
      <p:sp>
        <p:nvSpPr>
          <p:cNvPr id="148" name="Google Shape;148;p8"/>
          <p:cNvSpPr txBox="1"/>
          <p:nvPr/>
        </p:nvSpPr>
        <p:spPr>
          <a:xfrm>
            <a:off x="7199355" y="2529286"/>
            <a:ext cx="86726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200">
                <a:solidFill>
                  <a:srgbClr val="FF0000"/>
                </a:solidFill>
                <a:latin typeface="Calibri"/>
                <a:ea typeface="Calibri"/>
                <a:cs typeface="Calibri"/>
                <a:sym typeface="Calibri"/>
              </a:rPr>
              <a:t>Creative</a:t>
            </a:r>
            <a:endParaRPr/>
          </a:p>
        </p:txBody>
      </p:sp>
      <p:sp>
        <p:nvSpPr>
          <p:cNvPr id="149" name="Google Shape;149;p8"/>
          <p:cNvSpPr txBox="1"/>
          <p:nvPr/>
        </p:nvSpPr>
        <p:spPr>
          <a:xfrm>
            <a:off x="7316770" y="3110510"/>
            <a:ext cx="86726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200">
                <a:solidFill>
                  <a:srgbClr val="FF0000"/>
                </a:solidFill>
                <a:latin typeface="Calibri"/>
                <a:ea typeface="Calibri"/>
                <a:cs typeface="Calibri"/>
                <a:sym typeface="Calibri"/>
              </a:rPr>
              <a:t>Cat</a:t>
            </a:r>
            <a:endParaRPr/>
          </a:p>
        </p:txBody>
      </p:sp>
      <p:sp>
        <p:nvSpPr>
          <p:cNvPr id="150" name="Google Shape;150;p8"/>
          <p:cNvSpPr txBox="1"/>
          <p:nvPr/>
        </p:nvSpPr>
        <p:spPr>
          <a:xfrm>
            <a:off x="7316770" y="3634891"/>
            <a:ext cx="86726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200">
                <a:solidFill>
                  <a:srgbClr val="FF0000"/>
                </a:solidFill>
                <a:latin typeface="Calibri"/>
                <a:ea typeface="Calibri"/>
                <a:cs typeface="Calibri"/>
                <a:sym typeface="Calibri"/>
              </a:rPr>
              <a:t>Dancing</a:t>
            </a:r>
            <a:endParaRPr/>
          </a:p>
        </p:txBody>
      </p:sp>
      <p:sp>
        <p:nvSpPr>
          <p:cNvPr id="151" name="Google Shape;151;p8"/>
          <p:cNvSpPr txBox="1"/>
          <p:nvPr/>
        </p:nvSpPr>
        <p:spPr>
          <a:xfrm>
            <a:off x="7173800" y="4190215"/>
            <a:ext cx="86726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200">
                <a:solidFill>
                  <a:srgbClr val="FF0000"/>
                </a:solidFill>
                <a:latin typeface="Calibri"/>
                <a:ea typeface="Calibri"/>
                <a:cs typeface="Calibri"/>
                <a:sym typeface="Calibri"/>
              </a:rPr>
              <a:t>Carbonade</a:t>
            </a:r>
            <a:endParaRPr/>
          </a:p>
        </p:txBody>
      </p:sp>
      <p:sp>
        <p:nvSpPr>
          <p:cNvPr id="152" name="Google Shape;152;p8"/>
          <p:cNvSpPr txBox="1"/>
          <p:nvPr/>
        </p:nvSpPr>
        <p:spPr>
          <a:xfrm>
            <a:off x="7199355" y="4630361"/>
            <a:ext cx="867266"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200">
                <a:solidFill>
                  <a:srgbClr val="FF0000"/>
                </a:solidFill>
                <a:latin typeface="Calibri"/>
                <a:ea typeface="Calibri"/>
                <a:cs typeface="Calibri"/>
                <a:sym typeface="Calibri"/>
              </a:rPr>
              <a:t>Food truck</a:t>
            </a:r>
            <a:endParaRPr/>
          </a:p>
          <a:p>
            <a:pPr indent="0" lvl="0" marL="0" marR="0" rtl="0" algn="l">
              <a:spcBef>
                <a:spcPts val="0"/>
              </a:spcBef>
              <a:spcAft>
                <a:spcPts val="0"/>
              </a:spcAft>
              <a:buNone/>
            </a:pPr>
            <a:r>
              <a:rPr lang="fr-FR" sz="1200">
                <a:solidFill>
                  <a:srgbClr val="FF0000"/>
                </a:solidFill>
                <a:latin typeface="Calibri"/>
                <a:ea typeface="Calibri"/>
                <a:cs typeface="Calibri"/>
                <a:sym typeface="Calibri"/>
              </a:rPr>
              <a:t>cook</a:t>
            </a:r>
            <a:endParaRPr sz="1200">
              <a:solidFill>
                <a:srgbClr val="FF0000"/>
              </a:solidFill>
              <a:latin typeface="Calibri"/>
              <a:ea typeface="Calibri"/>
              <a:cs typeface="Calibri"/>
              <a:sym typeface="Calibri"/>
            </a:endParaRPr>
          </a:p>
        </p:txBody>
      </p:sp>
      <p:sp>
        <p:nvSpPr>
          <p:cNvPr id="153" name="Google Shape;153;p8"/>
          <p:cNvSpPr txBox="1"/>
          <p:nvPr/>
        </p:nvSpPr>
        <p:spPr>
          <a:xfrm>
            <a:off x="7194224" y="5219309"/>
            <a:ext cx="86726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200">
                <a:solidFill>
                  <a:srgbClr val="FF0000"/>
                </a:solidFill>
                <a:latin typeface="Calibri"/>
                <a:ea typeface="Calibri"/>
                <a:cs typeface="Calibri"/>
                <a:sym typeface="Calibri"/>
              </a:rPr>
              <a:t>Guitar</a:t>
            </a:r>
            <a:endParaRPr/>
          </a:p>
        </p:txBody>
      </p:sp>
      <p:sp>
        <p:nvSpPr>
          <p:cNvPr id="154" name="Google Shape;154;p8"/>
          <p:cNvSpPr txBox="1"/>
          <p:nvPr/>
        </p:nvSpPr>
        <p:spPr>
          <a:xfrm>
            <a:off x="7136093" y="5764530"/>
            <a:ext cx="86726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200">
                <a:solidFill>
                  <a:srgbClr val="FF0000"/>
                </a:solidFill>
                <a:latin typeface="Calibri"/>
                <a:ea typeface="Calibri"/>
                <a:cs typeface="Calibri"/>
                <a:sym typeface="Calibri"/>
              </a:rPr>
              <a:t>Beatles</a:t>
            </a:r>
            <a:endParaRPr/>
          </a:p>
        </p:txBody>
      </p:sp>
      <p:sp>
        <p:nvSpPr>
          <p:cNvPr id="155" name="Google Shape;155;p8"/>
          <p:cNvSpPr txBox="1"/>
          <p:nvPr/>
        </p:nvSpPr>
        <p:spPr>
          <a:xfrm>
            <a:off x="7173800" y="6320978"/>
            <a:ext cx="867266"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fr-FR" sz="1200">
                <a:solidFill>
                  <a:srgbClr val="FF0000"/>
                </a:solidFill>
                <a:latin typeface="Calibri"/>
                <a:ea typeface="Calibri"/>
                <a:cs typeface="Calibri"/>
                <a:sym typeface="Calibri"/>
              </a:rPr>
              <a:t>Malaysia</a:t>
            </a:r>
            <a:endParaRPr/>
          </a:p>
        </p:txBody>
      </p:sp>
      <p:pic>
        <p:nvPicPr>
          <p:cNvPr id="156" name="Google Shape;156;p8"/>
          <p:cNvPicPr preferRelativeResize="0"/>
          <p:nvPr/>
        </p:nvPicPr>
        <p:blipFill rotWithShape="1">
          <a:blip r:embed="rId4">
            <a:alphaModFix/>
          </a:blip>
          <a:srcRect b="22714" l="36252" r="61552" t="74386"/>
          <a:stretch/>
        </p:blipFill>
        <p:spPr>
          <a:xfrm>
            <a:off x="7750403" y="2989067"/>
            <a:ext cx="326993" cy="242885"/>
          </a:xfrm>
          <a:prstGeom prst="rect">
            <a:avLst/>
          </a:prstGeom>
          <a:noFill/>
          <a:ln>
            <a:noFill/>
          </a:ln>
        </p:spPr>
      </p:pic>
      <p:pic>
        <p:nvPicPr>
          <p:cNvPr id="157" name="Google Shape;157;p8"/>
          <p:cNvPicPr preferRelativeResize="0"/>
          <p:nvPr/>
        </p:nvPicPr>
        <p:blipFill rotWithShape="1">
          <a:blip r:embed="rId4">
            <a:alphaModFix/>
          </a:blip>
          <a:srcRect b="20586" l="36252" r="61552" t="77150"/>
          <a:stretch/>
        </p:blipFill>
        <p:spPr>
          <a:xfrm>
            <a:off x="7694258" y="2362453"/>
            <a:ext cx="473334" cy="274537"/>
          </a:xfrm>
          <a:prstGeom prst="rect">
            <a:avLst/>
          </a:prstGeom>
          <a:noFill/>
          <a:ln>
            <a:noFill/>
          </a:ln>
        </p:spPr>
      </p:pic>
      <p:pic>
        <p:nvPicPr>
          <p:cNvPr id="158" name="Google Shape;158;p8"/>
          <p:cNvPicPr preferRelativeResize="0"/>
          <p:nvPr/>
        </p:nvPicPr>
        <p:blipFill rotWithShape="1">
          <a:blip r:embed="rId4">
            <a:alphaModFix/>
          </a:blip>
          <a:srcRect b="22714" l="36252" r="61552" t="74386"/>
          <a:stretch/>
        </p:blipFill>
        <p:spPr>
          <a:xfrm>
            <a:off x="7714073" y="5329440"/>
            <a:ext cx="326993" cy="242885"/>
          </a:xfrm>
          <a:prstGeom prst="rect">
            <a:avLst/>
          </a:prstGeom>
          <a:noFill/>
          <a:ln>
            <a:noFill/>
          </a:ln>
        </p:spPr>
      </p:pic>
      <p:pic>
        <p:nvPicPr>
          <p:cNvPr id="159" name="Google Shape;159;p8"/>
          <p:cNvPicPr preferRelativeResize="0"/>
          <p:nvPr/>
        </p:nvPicPr>
        <p:blipFill rotWithShape="1">
          <a:blip r:embed="rId4">
            <a:alphaModFix/>
          </a:blip>
          <a:srcRect b="22714" l="36252" r="61552" t="74386"/>
          <a:stretch/>
        </p:blipFill>
        <p:spPr>
          <a:xfrm>
            <a:off x="7751975" y="3448848"/>
            <a:ext cx="326993" cy="242885"/>
          </a:xfrm>
          <a:prstGeom prst="rect">
            <a:avLst/>
          </a:prstGeom>
          <a:noFill/>
          <a:ln>
            <a:noFill/>
          </a:ln>
        </p:spPr>
      </p:pic>
      <p:pic>
        <p:nvPicPr>
          <p:cNvPr id="160" name="Google Shape;160;p8"/>
          <p:cNvPicPr preferRelativeResize="0"/>
          <p:nvPr/>
        </p:nvPicPr>
        <p:blipFill rotWithShape="1">
          <a:blip r:embed="rId4">
            <a:alphaModFix/>
          </a:blip>
          <a:srcRect b="20586" l="36252" r="61552" t="77150"/>
          <a:stretch/>
        </p:blipFill>
        <p:spPr>
          <a:xfrm>
            <a:off x="7723890" y="3964698"/>
            <a:ext cx="473334" cy="274537"/>
          </a:xfrm>
          <a:prstGeom prst="rect">
            <a:avLst/>
          </a:prstGeom>
          <a:noFill/>
          <a:ln>
            <a:noFill/>
          </a:ln>
        </p:spPr>
      </p:pic>
      <p:pic>
        <p:nvPicPr>
          <p:cNvPr id="161" name="Google Shape;161;p8"/>
          <p:cNvPicPr preferRelativeResize="0"/>
          <p:nvPr/>
        </p:nvPicPr>
        <p:blipFill rotWithShape="1">
          <a:blip r:embed="rId4">
            <a:alphaModFix/>
          </a:blip>
          <a:srcRect b="20586" l="36252" r="61552" t="77150"/>
          <a:stretch/>
        </p:blipFill>
        <p:spPr>
          <a:xfrm>
            <a:off x="7840729" y="6273025"/>
            <a:ext cx="473334" cy="27453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9"/>
          <p:cNvSpPr txBox="1"/>
          <p:nvPr>
            <p:ph type="title"/>
          </p:nvPr>
        </p:nvSpPr>
        <p:spPr>
          <a:xfrm>
            <a:off x="0" y="-123985"/>
            <a:ext cx="12192000" cy="1325563"/>
          </a:xfrm>
          <a:prstGeom prst="rect">
            <a:avLst/>
          </a:prstGeom>
          <a:solidFill>
            <a:srgbClr val="1F3A89"/>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Calibri"/>
              <a:buNone/>
            </a:pPr>
            <a:r>
              <a:rPr lang="fr-FR">
                <a:solidFill>
                  <a:schemeClr val="lt1"/>
                </a:solidFill>
              </a:rPr>
              <a:t>Phase 4: Interaction 🡪 </a:t>
            </a:r>
            <a:r>
              <a:rPr lang="fr-FR" sz="3600">
                <a:solidFill>
                  <a:schemeClr val="lt1"/>
                </a:solidFill>
              </a:rPr>
              <a:t>Digging deeper</a:t>
            </a:r>
            <a:br>
              <a:rPr lang="fr-FR" sz="3600">
                <a:solidFill>
                  <a:schemeClr val="lt1"/>
                </a:solidFill>
              </a:rPr>
            </a:br>
            <a:r>
              <a:rPr lang="fr-FR" sz="3600">
                <a:solidFill>
                  <a:schemeClr val="lt1"/>
                </a:solidFill>
              </a:rPr>
              <a:t>(Recommended playing time @ 25 minutes)</a:t>
            </a:r>
            <a:endParaRPr>
              <a:solidFill>
                <a:schemeClr val="lt1"/>
              </a:solidFill>
            </a:endParaRPr>
          </a:p>
        </p:txBody>
      </p:sp>
      <p:sp>
        <p:nvSpPr>
          <p:cNvPr id="167" name="Google Shape;167;p9"/>
          <p:cNvSpPr txBox="1"/>
          <p:nvPr>
            <p:ph idx="1" type="body"/>
          </p:nvPr>
        </p:nvSpPr>
        <p:spPr>
          <a:xfrm>
            <a:off x="486529" y="1721931"/>
            <a:ext cx="6280243" cy="4351338"/>
          </a:xfrm>
          <a:prstGeom prst="rect">
            <a:avLst/>
          </a:prstGeom>
          <a:noFill/>
          <a:ln>
            <a:noFill/>
          </a:ln>
        </p:spPr>
        <p:txBody>
          <a:bodyPr anchorCtr="0" anchor="t" bIns="45700" lIns="91425" spcFirstLastPara="1" rIns="91425" wrap="square" tIns="45700">
            <a:normAutofit/>
          </a:bodyPr>
          <a:lstStyle/>
          <a:p>
            <a:pPr indent="-254000" lvl="0" marL="228600" rtl="0" algn="l">
              <a:lnSpc>
                <a:spcPct val="90000"/>
              </a:lnSpc>
              <a:spcBef>
                <a:spcPts val="0"/>
              </a:spcBef>
              <a:spcAft>
                <a:spcPts val="0"/>
              </a:spcAft>
              <a:buClr>
                <a:schemeClr val="dk1"/>
              </a:buClr>
              <a:buSzPts val="4000"/>
              <a:buFont typeface="Noto Sans Symbols"/>
              <a:buChar char="✔"/>
            </a:pPr>
            <a:r>
              <a:rPr b="1" lang="fr-FR" sz="4000"/>
              <a:t>8 statements</a:t>
            </a:r>
            <a:endParaRPr b="1" sz="4000"/>
          </a:p>
          <a:p>
            <a:pPr indent="-254000" lvl="0" marL="228600" rtl="0" algn="l">
              <a:lnSpc>
                <a:spcPct val="90000"/>
              </a:lnSpc>
              <a:spcBef>
                <a:spcPts val="1000"/>
              </a:spcBef>
              <a:spcAft>
                <a:spcPts val="0"/>
              </a:spcAft>
              <a:buClr>
                <a:schemeClr val="dk1"/>
              </a:buClr>
              <a:buSzPts val="4000"/>
              <a:buFont typeface="Noto Sans Symbols"/>
              <a:buChar char="✔"/>
            </a:pPr>
            <a:r>
              <a:rPr b="1" lang="fr-FR" sz="4000"/>
              <a:t>Players react by placing degrees of opinion</a:t>
            </a:r>
            <a:endParaRPr/>
          </a:p>
          <a:p>
            <a:pPr indent="-254000" lvl="0" marL="228600" rtl="0" algn="l">
              <a:lnSpc>
                <a:spcPct val="90000"/>
              </a:lnSpc>
              <a:spcBef>
                <a:spcPts val="1000"/>
              </a:spcBef>
              <a:spcAft>
                <a:spcPts val="0"/>
              </a:spcAft>
              <a:buClr>
                <a:schemeClr val="dk1"/>
              </a:buClr>
              <a:buSzPts val="4000"/>
              <a:buFont typeface="Noto Sans Symbols"/>
              <a:buChar char="✔"/>
            </a:pPr>
            <a:r>
              <a:rPr b="1" lang="fr-FR" sz="4000"/>
              <a:t>Then 2 min Q&amp; A</a:t>
            </a:r>
            <a:endParaRPr/>
          </a:p>
          <a:p>
            <a:pPr indent="-254000" lvl="0" marL="228600" rtl="0" algn="l">
              <a:lnSpc>
                <a:spcPct val="90000"/>
              </a:lnSpc>
              <a:spcBef>
                <a:spcPts val="1000"/>
              </a:spcBef>
              <a:spcAft>
                <a:spcPts val="0"/>
              </a:spcAft>
              <a:buClr>
                <a:schemeClr val="dk1"/>
              </a:buClr>
              <a:buSzPts val="4000"/>
              <a:buFont typeface="Noto Sans Symbols"/>
              <a:buChar char="✔"/>
            </a:pPr>
            <a:r>
              <a:rPr b="1" lang="fr-FR" sz="4000"/>
              <a:t> Next statement </a:t>
            </a:r>
            <a:endParaRPr/>
          </a:p>
          <a:p>
            <a:pPr indent="-254000" lvl="0" marL="228600" rtl="0" algn="l">
              <a:lnSpc>
                <a:spcPct val="90000"/>
              </a:lnSpc>
              <a:spcBef>
                <a:spcPts val="1000"/>
              </a:spcBef>
              <a:spcAft>
                <a:spcPts val="0"/>
              </a:spcAft>
              <a:buClr>
                <a:schemeClr val="dk1"/>
              </a:buClr>
              <a:buSzPts val="4000"/>
              <a:buFont typeface="Noto Sans Symbols"/>
              <a:buChar char="✔"/>
            </a:pPr>
            <a:r>
              <a:rPr b="1" lang="fr-FR" sz="4000"/>
              <a:t>5-10 players per board</a:t>
            </a:r>
            <a:endParaRPr b="1" sz="4000"/>
          </a:p>
          <a:p>
            <a:pPr indent="0" lvl="0" marL="228600" rtl="0" algn="l">
              <a:lnSpc>
                <a:spcPct val="90000"/>
              </a:lnSpc>
              <a:spcBef>
                <a:spcPts val="1000"/>
              </a:spcBef>
              <a:spcAft>
                <a:spcPts val="0"/>
              </a:spcAft>
              <a:buClr>
                <a:schemeClr val="dk1"/>
              </a:buClr>
              <a:buSzPts val="4000"/>
              <a:buFont typeface="Noto Sans Symbols"/>
              <a:buNone/>
            </a:pPr>
            <a:r>
              <a:t/>
            </a:r>
            <a:endParaRPr sz="4000"/>
          </a:p>
        </p:txBody>
      </p:sp>
      <p:pic>
        <p:nvPicPr>
          <p:cNvPr id="168" name="Google Shape;168;p9"/>
          <p:cNvPicPr preferRelativeResize="0"/>
          <p:nvPr/>
        </p:nvPicPr>
        <p:blipFill rotWithShape="1">
          <a:blip r:embed="rId3">
            <a:alphaModFix/>
          </a:blip>
          <a:srcRect b="16426" l="33944" r="39072" t="17520"/>
          <a:stretch/>
        </p:blipFill>
        <p:spPr>
          <a:xfrm>
            <a:off x="10315543" y="4985520"/>
            <a:ext cx="1314514" cy="1809946"/>
          </a:xfrm>
          <a:prstGeom prst="rect">
            <a:avLst/>
          </a:prstGeom>
          <a:noFill/>
          <a:ln>
            <a:noFill/>
          </a:ln>
        </p:spPr>
      </p:pic>
      <p:pic>
        <p:nvPicPr>
          <p:cNvPr id="169" name="Google Shape;169;p9"/>
          <p:cNvPicPr preferRelativeResize="0"/>
          <p:nvPr/>
        </p:nvPicPr>
        <p:blipFill rotWithShape="1">
          <a:blip r:embed="rId4">
            <a:alphaModFix/>
          </a:blip>
          <a:srcRect b="7491" l="17474" r="17035" t="11134"/>
          <a:stretch/>
        </p:blipFill>
        <p:spPr>
          <a:xfrm>
            <a:off x="6589336" y="1422350"/>
            <a:ext cx="4920792" cy="3439326"/>
          </a:xfrm>
          <a:prstGeom prst="rect">
            <a:avLst/>
          </a:prstGeom>
          <a:noFill/>
          <a:ln>
            <a:noFill/>
          </a:ln>
        </p:spPr>
      </p:pic>
      <p:cxnSp>
        <p:nvCxnSpPr>
          <p:cNvPr id="170" name="Google Shape;170;p9"/>
          <p:cNvCxnSpPr>
            <a:stCxn id="168" idx="0"/>
          </p:cNvCxnSpPr>
          <p:nvPr/>
        </p:nvCxnSpPr>
        <p:spPr>
          <a:xfrm flipH="1" rot="10800000">
            <a:off x="10972800" y="3429120"/>
            <a:ext cx="66000" cy="1556400"/>
          </a:xfrm>
          <a:prstGeom prst="straightConnector1">
            <a:avLst/>
          </a:prstGeom>
          <a:noFill/>
          <a:ln cap="flat" cmpd="sng" w="57150">
            <a:solidFill>
              <a:srgbClr val="FF0000"/>
            </a:solidFill>
            <a:prstDash val="solid"/>
            <a:miter lim="800000"/>
            <a:headEnd len="sm" w="sm" type="none"/>
            <a:tailEnd len="med" w="med" type="triangle"/>
          </a:ln>
        </p:spPr>
      </p:cxnSp>
      <p:cxnSp>
        <p:nvCxnSpPr>
          <p:cNvPr id="171" name="Google Shape;171;p9"/>
          <p:cNvCxnSpPr/>
          <p:nvPr/>
        </p:nvCxnSpPr>
        <p:spPr>
          <a:xfrm flipH="1" rot="10800000">
            <a:off x="4958499" y="3004247"/>
            <a:ext cx="2413262" cy="219720"/>
          </a:xfrm>
          <a:prstGeom prst="straightConnector1">
            <a:avLst/>
          </a:prstGeom>
          <a:noFill/>
          <a:ln cap="flat" cmpd="sng" w="57150">
            <a:solidFill>
              <a:srgbClr val="FF0000"/>
            </a:solidFill>
            <a:prstDash val="solid"/>
            <a:miter lim="800000"/>
            <a:headEnd len="sm" w="sm" type="none"/>
            <a:tailEnd len="med" w="med" type="triangle"/>
          </a:ln>
        </p:spPr>
      </p:cxnSp>
      <p:cxnSp>
        <p:nvCxnSpPr>
          <p:cNvPr id="172" name="Google Shape;172;p9"/>
          <p:cNvCxnSpPr/>
          <p:nvPr/>
        </p:nvCxnSpPr>
        <p:spPr>
          <a:xfrm>
            <a:off x="4958499" y="3223967"/>
            <a:ext cx="4619134" cy="520353"/>
          </a:xfrm>
          <a:prstGeom prst="straightConnector1">
            <a:avLst/>
          </a:prstGeom>
          <a:noFill/>
          <a:ln cap="flat" cmpd="sng" w="57150">
            <a:solidFill>
              <a:srgbClr val="FF0000"/>
            </a:solidFill>
            <a:prstDash val="solid"/>
            <a:miter lim="800000"/>
            <a:headEnd len="sm" w="sm" type="none"/>
            <a:tailEnd len="med" w="med" type="triangle"/>
          </a:ln>
        </p:spPr>
      </p:cxnSp>
      <p:pic>
        <p:nvPicPr>
          <p:cNvPr id="173" name="Google Shape;173;p9"/>
          <p:cNvPicPr preferRelativeResize="0"/>
          <p:nvPr/>
        </p:nvPicPr>
        <p:blipFill rotWithShape="1">
          <a:blip r:embed="rId5">
            <a:alphaModFix/>
          </a:blip>
          <a:srcRect b="19999" l="16547" r="68298" t="53471"/>
          <a:stretch/>
        </p:blipFill>
        <p:spPr>
          <a:xfrm>
            <a:off x="7061948" y="3744320"/>
            <a:ext cx="619625" cy="610175"/>
          </a:xfrm>
          <a:prstGeom prst="rect">
            <a:avLst/>
          </a:prstGeom>
          <a:noFill/>
          <a:ln>
            <a:noFill/>
          </a:ln>
        </p:spPr>
      </p:pic>
      <p:pic>
        <p:nvPicPr>
          <p:cNvPr id="174" name="Google Shape;174;p9"/>
          <p:cNvPicPr preferRelativeResize="0"/>
          <p:nvPr/>
        </p:nvPicPr>
        <p:blipFill rotWithShape="1">
          <a:blip r:embed="rId5">
            <a:alphaModFix/>
          </a:blip>
          <a:srcRect b="46414" l="16547" r="68466" t="25108"/>
          <a:stretch/>
        </p:blipFill>
        <p:spPr>
          <a:xfrm>
            <a:off x="8837115" y="2588493"/>
            <a:ext cx="612810" cy="654974"/>
          </a:xfrm>
          <a:prstGeom prst="rect">
            <a:avLst/>
          </a:prstGeom>
          <a:noFill/>
          <a:ln>
            <a:noFill/>
          </a:ln>
        </p:spPr>
      </p:pic>
      <p:pic>
        <p:nvPicPr>
          <p:cNvPr id="175" name="Google Shape;175;p9"/>
          <p:cNvPicPr preferRelativeResize="0"/>
          <p:nvPr/>
        </p:nvPicPr>
        <p:blipFill rotWithShape="1">
          <a:blip r:embed="rId5">
            <a:alphaModFix/>
          </a:blip>
          <a:srcRect b="19999" l="33931" r="50915" t="53978"/>
          <a:stretch/>
        </p:blipFill>
        <p:spPr>
          <a:xfrm>
            <a:off x="9847569" y="3487228"/>
            <a:ext cx="619625" cy="598520"/>
          </a:xfrm>
          <a:prstGeom prst="rect">
            <a:avLst/>
          </a:prstGeom>
          <a:noFill/>
          <a:ln>
            <a:noFill/>
          </a:ln>
        </p:spPr>
      </p:pic>
      <p:pic>
        <p:nvPicPr>
          <p:cNvPr id="176" name="Google Shape;176;p9"/>
          <p:cNvPicPr preferRelativeResize="0"/>
          <p:nvPr/>
        </p:nvPicPr>
        <p:blipFill rotWithShape="1">
          <a:blip r:embed="rId5">
            <a:alphaModFix/>
          </a:blip>
          <a:srcRect b="46414" l="33931" r="50915" t="25108"/>
          <a:stretch/>
        </p:blipFill>
        <p:spPr>
          <a:xfrm>
            <a:off x="7382908" y="2459133"/>
            <a:ext cx="619625" cy="6549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2024-07-07T15:41:32Z</dcterms:created>
  <dc:creator>GHISLAINE PELLAT</dc:creator>
</cp:coreProperties>
</file>