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48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</p:sldIdLst>
  <p:sldSz cy="6858000" cx="12192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http://customooxmlschemas.google.com/">
      <go:slidesCustomData xmlns:go="http://customooxmlschemas.google.com/" r:id="rId15" roundtripDataSignature="AMtx7miVGLt5Yg9X6Qpcz2cbb3sxp0Pt2Q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15" Type="http://customschemas.google.com/relationships/presentationmetadata" Target="metadata"/><Relationship Id="rId14" Type="http://schemas.openxmlformats.org/officeDocument/2006/relationships/slide" Target="slides/slide10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g1fe09986399_0_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2" name="Google Shape;82;g1fe09986399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6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8" name="Google Shape;198;p6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g21249707f19_0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8" name="Google Shape;88;g21249707f19_0_5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7" name="Google Shape;97;p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7" name="Google Shape;107;p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6" name="Google Shape;126;p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2" name="Google Shape;132;p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7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g21249707f19_0_47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9" name="Google Shape;159;g21249707f19_0_4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3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g21249707f19_0_19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5" name="Google Shape;165;g21249707f19_0_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0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2" name="Google Shape;192;p5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iapositive de titre" type="title">
  <p:cSld name="TITLE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8"/>
          <p:cNvSpPr txBox="1"/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" name="Google Shape;13;p8"/>
          <p:cNvSpPr txBox="1"/>
          <p:nvPr>
            <p:ph idx="1" type="subTitle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14" name="Google Shape;14;p8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" name="Google Shape;15;p8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" name="Google Shape;16;p8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re et texte vertical" type="vertTx">
  <p:cSld name="VERTICAL_TEXT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7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17"/>
          <p:cNvSpPr txBox="1"/>
          <p:nvPr>
            <p:ph idx="1" type="body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1" name="Google Shape;71;p17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2" name="Google Shape;72;p17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17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re vertical et texte" type="vertTitleAndTx">
  <p:cSld name="VERTICAL_TITLE_AND_VERTICAL_TEXT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8"/>
          <p:cNvSpPr txBox="1"/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18"/>
          <p:cNvSpPr txBox="1"/>
          <p:nvPr>
            <p:ph idx="1" type="body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7" name="Google Shape;77;p18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18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9" name="Google Shape;79;p18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re et contenu" type="obj">
  <p:cSld name="OBJECT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9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9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0" name="Google Shape;20;p9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" name="Google Shape;21;p9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" name="Google Shape;22;p9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re de section" type="secHead">
  <p:cSld name="SECTION_HEADER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10"/>
          <p:cNvSpPr txBox="1"/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10"/>
          <p:cNvSpPr txBox="1"/>
          <p:nvPr>
            <p:ph idx="1" type="body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26" name="Google Shape;26;p10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" name="Google Shape;27;p10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" name="Google Shape;28;p10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eux contenus" type="twoObj">
  <p:cSld name="TWO_OBJECTS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11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11"/>
          <p:cNvSpPr txBox="1"/>
          <p:nvPr>
            <p:ph idx="1" type="body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2" name="Google Shape;32;p11"/>
          <p:cNvSpPr txBox="1"/>
          <p:nvPr>
            <p:ph idx="2" type="body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3" name="Google Shape;33;p11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4" name="Google Shape;34;p11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11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aison" type="twoTxTwoObj">
  <p:cSld name="TWO_OBJECTS_WITH_TEXT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12"/>
          <p:cNvSpPr txBox="1"/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12"/>
          <p:cNvSpPr txBox="1"/>
          <p:nvPr>
            <p:ph idx="1" type="body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39" name="Google Shape;39;p12"/>
          <p:cNvSpPr txBox="1"/>
          <p:nvPr>
            <p:ph idx="2" type="body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0" name="Google Shape;40;p12"/>
          <p:cNvSpPr txBox="1"/>
          <p:nvPr>
            <p:ph idx="3" type="body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1" name="Google Shape;41;p12"/>
          <p:cNvSpPr txBox="1"/>
          <p:nvPr>
            <p:ph idx="4" type="body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2" name="Google Shape;42;p12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3" name="Google Shape;43;p12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12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re seul" type="titleOnly">
  <p:cSld name="TITLE_ONLY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13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13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13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9" name="Google Shape;49;p13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ide" type="blank">
  <p:cSld name="BLANK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4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14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14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u avec légende" type="objTx">
  <p:cSld name="OBJECT_WITH_CAPTION_TEXT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5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15"/>
          <p:cNvSpPr txBox="1"/>
          <p:nvPr>
            <p:ph idx="1" type="body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indent="-3810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indent="-355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indent="-355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57" name="Google Shape;57;p15"/>
          <p:cNvSpPr txBox="1"/>
          <p:nvPr>
            <p:ph idx="2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58" name="Google Shape;58;p15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p15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15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Image avec légende" type="picTx">
  <p:cSld name="PICTURE_WITH_CAPTION_TEXT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6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16"/>
          <p:cNvSpPr/>
          <p:nvPr>
            <p:ph idx="2" type="pic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64" name="Google Shape;64;p16"/>
          <p:cNvSpPr txBox="1"/>
          <p:nvPr>
            <p:ph idx="1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65" name="Google Shape;65;p16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16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16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7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7" name="Google Shape;7;p7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p7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" name="Google Shape;9;p7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" name="Google Shape;10;p7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3.jpg"/><Relationship Id="rId4" Type="http://schemas.openxmlformats.org/officeDocument/2006/relationships/image" Target="../media/image2.jpg"/><Relationship Id="rId5" Type="http://schemas.openxmlformats.org/officeDocument/2006/relationships/image" Target="../media/image4.jpg"/><Relationship Id="rId6" Type="http://schemas.openxmlformats.org/officeDocument/2006/relationships/image" Target="../media/image1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g1fe09986399_0_0"/>
          <p:cNvSpPr txBox="1"/>
          <p:nvPr>
            <p:ph type="ctrTitle"/>
          </p:nvPr>
        </p:nvSpPr>
        <p:spPr>
          <a:xfrm>
            <a:off x="1524000" y="1122363"/>
            <a:ext cx="9144000" cy="2387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fr-FR"/>
              <a:t>Pour la v1 et selon charge de travail et avancement</a:t>
            </a:r>
            <a:endParaRPr/>
          </a:p>
        </p:txBody>
      </p:sp>
      <p:sp>
        <p:nvSpPr>
          <p:cNvPr id="85" name="Google Shape;85;g1fe09986399_0_0"/>
          <p:cNvSpPr txBox="1"/>
          <p:nvPr>
            <p:ph idx="1" type="subTitle"/>
          </p:nvPr>
        </p:nvSpPr>
        <p:spPr>
          <a:xfrm>
            <a:off x="1524000" y="3602038"/>
            <a:ext cx="9144000" cy="16557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rmAutofit fontScale="77500" lnSpcReduction="10000"/>
          </a:bodyPr>
          <a:lstStyle/>
          <a:p>
            <a:pPr indent="0" lvl="0" marL="0" rtl="0" algn="ctr">
              <a:spcBef>
                <a:spcPts val="1000"/>
              </a:spcBef>
              <a:spcAft>
                <a:spcPts val="0"/>
              </a:spcAft>
              <a:buNone/>
            </a:pPr>
            <a:r>
              <a:rPr lang="fr-FR"/>
              <a:t>Plan A) ce qui suit</a:t>
            </a:r>
            <a:endParaRPr/>
          </a:p>
          <a:p>
            <a:pPr indent="0" lvl="0" marL="0" rtl="0" algn="ctr">
              <a:spcBef>
                <a:spcPts val="1000"/>
              </a:spcBef>
              <a:spcAft>
                <a:spcPts val="0"/>
              </a:spcAft>
              <a:buNone/>
            </a:pPr>
            <a:r>
              <a:rPr lang="fr-FR"/>
              <a:t>Plan B) si à court de temps .. 10-20 questions de culture sur la thématique de frugalité et ou biomat/aire/eau + 15-20 questions (type du public à la fin de leur présentation) pour mettre en avant les caractéristqiues de leur retrovation et prouver de la validité du concept ( en demandant au panel d’observer 4 critères de performance ex : USP- Capacité de commercialiser/deployer/massifier - efficacité de la solution - eco-conception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9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Google Shape;200;p6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fr-FR"/>
              <a:t>Round 2</a:t>
            </a:r>
            <a:endParaRPr/>
          </a:p>
        </p:txBody>
      </p:sp>
      <p:sp>
        <p:nvSpPr>
          <p:cNvPr id="201" name="Google Shape;201;p6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228600" lvl="0" marL="2286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fr-FR"/>
              <a:t>Just before the final presentation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fr-FR"/>
              <a:t>Last-minute practise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fr-FR"/>
              <a:t>They will have designed their prototype by this time.*</a:t>
            </a:r>
            <a:endParaRPr/>
          </a:p>
          <a:p>
            <a:pPr indent="-228600" lvl="1" marL="685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fr-FR"/>
              <a:t>3 projects of 5 students. </a:t>
            </a:r>
            <a:endParaRPr/>
          </a:p>
          <a:p>
            <a:pPr indent="-228600" lvl="1" marL="685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fr-FR"/>
              <a:t>The 3 students in grenoble will be the « hands » of each project to use the biolab in Grenoble.</a:t>
            </a:r>
            <a:endParaRPr/>
          </a:p>
          <a:p>
            <a:pPr indent="-228600" lvl="1" marL="685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fr-FR"/>
              <a:t>Happens once they have done all of the project work and getting to know-oneanother from a distance 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g21249707f19_0_5"/>
          <p:cNvSpPr txBox="1"/>
          <p:nvPr>
            <p:ph type="ctrTitle"/>
          </p:nvPr>
        </p:nvSpPr>
        <p:spPr>
          <a:xfrm>
            <a:off x="106680" y="25083"/>
            <a:ext cx="11978700" cy="1062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</a:pPr>
            <a:r>
              <a:rPr lang="fr-FR" sz="3200"/>
              <a:t>RDV 2 Damien</a:t>
            </a:r>
            <a:r>
              <a:rPr lang="fr-FR" sz="3200"/>
              <a:t> – Frugal Assessor</a:t>
            </a:r>
            <a:br>
              <a:rPr lang="fr-FR" sz="3200"/>
            </a:br>
            <a:r>
              <a:rPr lang="fr-FR" sz="3200">
                <a:solidFill>
                  <a:schemeClr val="lt1"/>
                </a:solidFill>
              </a:rPr>
              <a:t>27 Fev</a:t>
            </a:r>
            <a:r>
              <a:rPr lang="fr-FR" sz="3200">
                <a:solidFill>
                  <a:schemeClr val="lt1"/>
                </a:solidFill>
              </a:rPr>
              <a:t> 2023 – 10-11h</a:t>
            </a:r>
            <a:endParaRPr/>
          </a:p>
        </p:txBody>
      </p:sp>
      <p:sp>
        <p:nvSpPr>
          <p:cNvPr id="91" name="Google Shape;91;g21249707f19_0_5"/>
          <p:cNvSpPr txBox="1"/>
          <p:nvPr/>
        </p:nvSpPr>
        <p:spPr>
          <a:xfrm>
            <a:off x="-3868450" y="6173565"/>
            <a:ext cx="92760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2" name="Google Shape;92;g21249707f19_0_5"/>
          <p:cNvSpPr txBox="1"/>
          <p:nvPr/>
        </p:nvSpPr>
        <p:spPr>
          <a:xfrm>
            <a:off x="330975" y="1385450"/>
            <a:ext cx="11522400" cy="3201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>
                <a:latin typeface="Calibri"/>
                <a:ea typeface="Calibri"/>
                <a:cs typeface="Calibri"/>
                <a:sym typeface="Calibri"/>
              </a:rPr>
              <a:t>Notes.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>
                <a:latin typeface="Calibri"/>
                <a:ea typeface="Calibri"/>
                <a:cs typeface="Calibri"/>
                <a:sym typeface="Calibri"/>
              </a:rPr>
              <a:t>4 cats ( should we include </a:t>
            </a:r>
            <a:r>
              <a:rPr lang="fr-FR">
                <a:latin typeface="Calibri"/>
                <a:ea typeface="Calibri"/>
                <a:cs typeface="Calibri"/>
                <a:sym typeface="Calibri"/>
              </a:rPr>
              <a:t>ability</a:t>
            </a:r>
            <a:r>
              <a:rPr lang="fr-FR">
                <a:latin typeface="Calibri"/>
                <a:ea typeface="Calibri"/>
                <a:cs typeface="Calibri"/>
                <a:sym typeface="Calibri"/>
              </a:rPr>
              <a:t> to “sell the idea ? Convincing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>
                <a:latin typeface="Calibri"/>
                <a:ea typeface="Calibri"/>
                <a:cs typeface="Calibri"/>
                <a:sym typeface="Calibri"/>
              </a:rPr>
              <a:t>Gen logistics: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>
                <a:latin typeface="Calibri"/>
                <a:ea typeface="Calibri"/>
                <a:cs typeface="Calibri"/>
                <a:sym typeface="Calibri"/>
              </a:rPr>
              <a:t>When will the game be used ? In theory twice ( just with Damien . Once at the beginning and once at the end - just </a:t>
            </a:r>
            <a:r>
              <a:rPr lang="fr-FR">
                <a:latin typeface="Calibri"/>
                <a:ea typeface="Calibri"/>
                <a:cs typeface="Calibri"/>
                <a:sym typeface="Calibri"/>
              </a:rPr>
              <a:t>before the final ORAL ?)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>
                <a:latin typeface="Calibri"/>
                <a:ea typeface="Calibri"/>
                <a:cs typeface="Calibri"/>
                <a:sym typeface="Calibri"/>
              </a:rPr>
              <a:t>What is the final ORAL ? If there IS one.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>
                <a:latin typeface="Calibri"/>
                <a:ea typeface="Calibri"/>
                <a:cs typeface="Calibri"/>
                <a:sym typeface="Calibri"/>
              </a:rPr>
              <a:t>DO some form of grid for them to take notes on what to </a:t>
            </a:r>
            <a:r>
              <a:rPr lang="fr-FR">
                <a:latin typeface="Calibri"/>
                <a:ea typeface="Calibri"/>
                <a:cs typeface="Calibri"/>
                <a:sym typeface="Calibri"/>
              </a:rPr>
              <a:t>improve</a:t>
            </a:r>
            <a:r>
              <a:rPr lang="fr-FR">
                <a:latin typeface="Calibri"/>
                <a:ea typeface="Calibri"/>
                <a:cs typeface="Calibri"/>
                <a:sym typeface="Calibri"/>
              </a:rPr>
              <a:t> and HOW ?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>
                <a:latin typeface="Calibri"/>
                <a:ea typeface="Calibri"/>
                <a:cs typeface="Calibri"/>
                <a:sym typeface="Calibri"/>
              </a:rPr>
              <a:t>How to add on his questions ? I can do an xl file online so I can </a:t>
            </a:r>
            <a:r>
              <a:rPr lang="fr-FR">
                <a:latin typeface="Calibri"/>
                <a:ea typeface="Calibri"/>
                <a:cs typeface="Calibri"/>
                <a:sym typeface="Calibri"/>
              </a:rPr>
              <a:t>generate</a:t>
            </a:r>
            <a:r>
              <a:rPr lang="fr-FR">
                <a:latin typeface="Calibri"/>
                <a:ea typeface="Calibri"/>
                <a:cs typeface="Calibri"/>
                <a:sym typeface="Calibri"/>
              </a:rPr>
              <a:t> the cards.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>
                <a:latin typeface="Calibri"/>
                <a:ea typeface="Calibri"/>
                <a:cs typeface="Calibri"/>
                <a:sym typeface="Calibri"/>
              </a:rPr>
              <a:t>Do we scenarize it with loss of sth ?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>
                <a:latin typeface="Calibri"/>
                <a:ea typeface="Calibri"/>
                <a:cs typeface="Calibri"/>
                <a:sym typeface="Calibri"/>
              </a:rPr>
              <a:t>How do you want to use the game online. All 15 together voa online board and tokens + post-its for feedback ? 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>
                <a:latin typeface="Calibri"/>
                <a:ea typeface="Calibri"/>
                <a:cs typeface="Calibri"/>
                <a:sym typeface="Calibri"/>
              </a:rPr>
              <a:t>Advice for students in preparing their oral presentation - they need it for the e-book. 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>
                <a:latin typeface="Calibri"/>
                <a:ea typeface="Calibri"/>
                <a:cs typeface="Calibri"/>
                <a:sym typeface="Calibri"/>
              </a:rPr>
              <a:t>See slide 6 for basic design preferences.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>
                <a:latin typeface="Calibri"/>
                <a:ea typeface="Calibri"/>
                <a:cs typeface="Calibri"/>
                <a:sym typeface="Calibri"/>
              </a:rPr>
              <a:t>Still ok for the 3 phases ?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>
                <a:latin typeface="Calibri"/>
                <a:ea typeface="Calibri"/>
                <a:cs typeface="Calibri"/>
                <a:sym typeface="Calibri"/>
              </a:rPr>
              <a:t>Card format DEFENCE - question on the front and flip over - do we have advice or performance criteria on the back ?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3" name="Google Shape;93;g21249707f19_0_5"/>
          <p:cNvSpPr txBox="1"/>
          <p:nvPr/>
        </p:nvSpPr>
        <p:spPr>
          <a:xfrm>
            <a:off x="7858600" y="3740725"/>
            <a:ext cx="507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4" name="Google Shape;94;g21249707f19_0_5"/>
          <p:cNvSpPr txBox="1"/>
          <p:nvPr/>
        </p:nvSpPr>
        <p:spPr>
          <a:xfrm>
            <a:off x="8782250" y="2909450"/>
            <a:ext cx="3071100" cy="12621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List of questions (from audience)</a:t>
            </a:r>
            <a:endParaRPr>
              <a:solidFill>
                <a:srgbClr val="FF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round</a:t>
            </a:r>
            <a:r>
              <a:rPr lang="fr-FR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 1 (simple)</a:t>
            </a:r>
            <a:endParaRPr>
              <a:solidFill>
                <a:srgbClr val="FF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>
                <a:solidFill>
                  <a:srgbClr val="00B050"/>
                </a:solidFill>
                <a:latin typeface="Calibri"/>
                <a:ea typeface="Calibri"/>
                <a:cs typeface="Calibri"/>
                <a:sym typeface="Calibri"/>
              </a:rPr>
              <a:t>Round 2(once the pojret has been done)</a:t>
            </a:r>
            <a:endParaRPr>
              <a:solidFill>
                <a:srgbClr val="00B05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1"/>
          <p:cNvSpPr txBox="1"/>
          <p:nvPr>
            <p:ph type="ctrTitle"/>
          </p:nvPr>
        </p:nvSpPr>
        <p:spPr>
          <a:xfrm>
            <a:off x="106680" y="25083"/>
            <a:ext cx="11978640" cy="1062037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</a:pPr>
            <a:r>
              <a:rPr lang="fr-FR" sz="3200"/>
              <a:t>Brainstorming session – Frugal Assessor</a:t>
            </a:r>
            <a:br>
              <a:rPr lang="fr-FR" sz="3200"/>
            </a:br>
            <a:r>
              <a:rPr lang="fr-FR" sz="3200">
                <a:solidFill>
                  <a:schemeClr val="lt1"/>
                </a:solidFill>
              </a:rPr>
              <a:t>6 Jan 2023 – 15h-16h45</a:t>
            </a:r>
            <a:endParaRPr/>
          </a:p>
        </p:txBody>
      </p:sp>
      <p:sp>
        <p:nvSpPr>
          <p:cNvPr id="100" name="Google Shape;100;p1"/>
          <p:cNvSpPr txBox="1"/>
          <p:nvPr/>
        </p:nvSpPr>
        <p:spPr>
          <a:xfrm>
            <a:off x="304800" y="1463040"/>
            <a:ext cx="9276080" cy="92333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fr-FR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Email Dam – thx + my needs. And graphic design choices.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Do Fiche tech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Rdv Jess - prototyping</a:t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01" name="Google Shape;101;p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078194" y="3429000"/>
            <a:ext cx="1499212" cy="324612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" name="Google Shape;102;p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0" y="3342640"/>
            <a:ext cx="1539097" cy="333248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3" name="Google Shape;103;p1"/>
          <p:cNvPicPr preferRelativeResize="0"/>
          <p:nvPr/>
        </p:nvPicPr>
        <p:blipFill rotWithShape="1">
          <a:blip r:embed="rId5">
            <a:alphaModFix/>
          </a:blip>
          <a:srcRect b="0" l="4730" r="12833" t="0"/>
          <a:stretch/>
        </p:blipFill>
        <p:spPr>
          <a:xfrm>
            <a:off x="4942840" y="2517835"/>
            <a:ext cx="6974697" cy="3907591"/>
          </a:xfrm>
          <a:prstGeom prst="rect">
            <a:avLst/>
          </a:prstGeom>
          <a:noFill/>
          <a:ln>
            <a:noFill/>
          </a:ln>
        </p:spPr>
      </p:pic>
      <p:pic>
        <p:nvPicPr>
          <p:cNvPr id="104" name="Google Shape;104;p1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1539097" y="3342640"/>
            <a:ext cx="1539097" cy="333248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2"/>
          <p:cNvSpPr txBox="1"/>
          <p:nvPr>
            <p:ph type="title"/>
          </p:nvPr>
        </p:nvSpPr>
        <p:spPr>
          <a:xfrm>
            <a:off x="0" y="1"/>
            <a:ext cx="12192000" cy="102616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fr-FR"/>
              <a:t>Planning</a:t>
            </a:r>
            <a:endParaRPr/>
          </a:p>
        </p:txBody>
      </p:sp>
      <p:sp>
        <p:nvSpPr>
          <p:cNvPr id="110" name="Google Shape;110;p2"/>
          <p:cNvSpPr txBox="1"/>
          <p:nvPr>
            <p:ph idx="1" type="body"/>
          </p:nvPr>
        </p:nvSpPr>
        <p:spPr>
          <a:xfrm>
            <a:off x="838200" y="1412558"/>
            <a:ext cx="10515600" cy="283781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lnSpcReduction="10000"/>
          </a:bodyPr>
          <a:lstStyle/>
          <a:p>
            <a:pPr indent="-228600" lvl="0" marL="2286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fr-FR"/>
              <a:t>Start Sept Promo 1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fr-FR"/>
              <a:t>30h of classes in intensive week.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fr-FR"/>
              <a:t>12h of classes with Damien finishing with 3 hours of design thinking.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fr-FR"/>
              <a:t>Then 15 days – they send basic project to be validated.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fr-FR"/>
              <a:t>Then 15 days after (30 days after Design thinking class) they have round 1.</a:t>
            </a:r>
            <a:endParaRPr/>
          </a:p>
        </p:txBody>
      </p:sp>
      <p:sp>
        <p:nvSpPr>
          <p:cNvPr id="111" name="Google Shape;111;p2"/>
          <p:cNvSpPr/>
          <p:nvPr/>
        </p:nvSpPr>
        <p:spPr>
          <a:xfrm>
            <a:off x="568960" y="4978400"/>
            <a:ext cx="9215120" cy="138176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accent1"/>
          </a:solidFill>
          <a:ln cap="flat" cmpd="sng" w="12700">
            <a:solidFill>
              <a:srgbClr val="31538F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2" name="Google Shape;112;p2"/>
          <p:cNvSpPr/>
          <p:nvPr/>
        </p:nvSpPr>
        <p:spPr>
          <a:xfrm>
            <a:off x="9926320" y="4978400"/>
            <a:ext cx="1971040" cy="1381760"/>
          </a:xfrm>
          <a:prstGeom prst="roundRect">
            <a:avLst>
              <a:gd fmla="val 16667" name="adj"/>
            </a:avLst>
          </a:prstGeom>
          <a:solidFill>
            <a:schemeClr val="accent1"/>
          </a:solidFill>
          <a:ln cap="flat" cmpd="sng" w="12700">
            <a:solidFill>
              <a:srgbClr val="31538F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Option PUBLIC PRES with fictive Kern vote</a:t>
            </a:r>
            <a:endParaRPr/>
          </a:p>
        </p:txBody>
      </p:sp>
      <p:sp>
        <p:nvSpPr>
          <p:cNvPr id="113" name="Google Shape;113;p2"/>
          <p:cNvSpPr/>
          <p:nvPr/>
        </p:nvSpPr>
        <p:spPr>
          <a:xfrm>
            <a:off x="741680" y="5059680"/>
            <a:ext cx="1036320" cy="1117600"/>
          </a:xfrm>
          <a:prstGeom prst="roundRect">
            <a:avLst>
              <a:gd fmla="val 16667" name="adj"/>
            </a:avLst>
          </a:prstGeom>
          <a:solidFill>
            <a:srgbClr val="A5A5A5"/>
          </a:solidFill>
          <a:ln cap="flat" cmpd="sng" w="12700">
            <a:solidFill>
              <a:srgbClr val="31538F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12hrs </a:t>
            </a:r>
            <a:endParaRPr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Damien</a:t>
            </a:r>
            <a:endParaRPr/>
          </a:p>
        </p:txBody>
      </p:sp>
      <p:sp>
        <p:nvSpPr>
          <p:cNvPr id="114" name="Google Shape;114;p2"/>
          <p:cNvSpPr/>
          <p:nvPr/>
        </p:nvSpPr>
        <p:spPr>
          <a:xfrm>
            <a:off x="3139440" y="5059680"/>
            <a:ext cx="1036320" cy="1117600"/>
          </a:xfrm>
          <a:prstGeom prst="roundRect">
            <a:avLst>
              <a:gd fmla="val 16667" name="adj"/>
            </a:avLst>
          </a:prstGeom>
          <a:solidFill>
            <a:srgbClr val="00B050"/>
          </a:solidFill>
          <a:ln cap="flat" cmpd="sng" w="12700">
            <a:solidFill>
              <a:srgbClr val="31538F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Round 1</a:t>
            </a:r>
            <a:endParaRPr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90m</a:t>
            </a:r>
            <a:endParaRPr/>
          </a:p>
        </p:txBody>
      </p:sp>
      <p:sp>
        <p:nvSpPr>
          <p:cNvPr id="115" name="Google Shape;115;p2"/>
          <p:cNvSpPr/>
          <p:nvPr/>
        </p:nvSpPr>
        <p:spPr>
          <a:xfrm>
            <a:off x="1950720" y="5059680"/>
            <a:ext cx="1036320" cy="1117600"/>
          </a:xfrm>
          <a:prstGeom prst="roundRect">
            <a:avLst>
              <a:gd fmla="val 16667" name="adj"/>
            </a:avLst>
          </a:prstGeom>
          <a:solidFill>
            <a:srgbClr val="FFC000"/>
          </a:solidFill>
          <a:ln cap="flat" cmpd="sng" w="12700">
            <a:solidFill>
              <a:schemeClr val="accent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Validation</a:t>
            </a:r>
            <a:endParaRPr/>
          </a:p>
        </p:txBody>
      </p:sp>
      <p:sp>
        <p:nvSpPr>
          <p:cNvPr id="116" name="Google Shape;116;p2"/>
          <p:cNvSpPr/>
          <p:nvPr/>
        </p:nvSpPr>
        <p:spPr>
          <a:xfrm>
            <a:off x="4439920" y="5059680"/>
            <a:ext cx="2966720" cy="1117600"/>
          </a:xfrm>
          <a:prstGeom prst="roundRect">
            <a:avLst>
              <a:gd fmla="val 16667" name="adj"/>
            </a:avLst>
          </a:prstGeom>
          <a:solidFill>
            <a:srgbClr val="00B0F0"/>
          </a:solidFill>
          <a:ln cap="flat" cmpd="sng" w="12700">
            <a:solidFill>
              <a:srgbClr val="31538F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Prototypage</a:t>
            </a:r>
            <a:endParaRPr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16h temps</a:t>
            </a:r>
            <a:endParaRPr/>
          </a:p>
        </p:txBody>
      </p:sp>
      <p:sp>
        <p:nvSpPr>
          <p:cNvPr id="117" name="Google Shape;117;p2"/>
          <p:cNvSpPr/>
          <p:nvPr/>
        </p:nvSpPr>
        <p:spPr>
          <a:xfrm>
            <a:off x="7955280" y="5110480"/>
            <a:ext cx="1036320" cy="1117600"/>
          </a:xfrm>
          <a:prstGeom prst="roundRect">
            <a:avLst>
              <a:gd fmla="val 16667" name="adj"/>
            </a:avLst>
          </a:prstGeom>
          <a:solidFill>
            <a:srgbClr val="FFFF00"/>
          </a:solidFill>
          <a:ln cap="flat" cmpd="sng" w="12700">
            <a:solidFill>
              <a:srgbClr val="31538F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80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Round 2</a:t>
            </a:r>
            <a:endParaRPr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80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90m</a:t>
            </a:r>
            <a:endParaRPr/>
          </a:p>
        </p:txBody>
      </p:sp>
      <p:sp>
        <p:nvSpPr>
          <p:cNvPr id="118" name="Google Shape;118;p2"/>
          <p:cNvSpPr/>
          <p:nvPr/>
        </p:nvSpPr>
        <p:spPr>
          <a:xfrm>
            <a:off x="106680" y="6360160"/>
            <a:ext cx="1270000" cy="396240"/>
          </a:xfrm>
          <a:prstGeom prst="roundRect">
            <a:avLst>
              <a:gd fmla="val 16667" name="adj"/>
            </a:avLst>
          </a:prstGeom>
          <a:solidFill>
            <a:schemeClr val="accent1"/>
          </a:solidFill>
          <a:ln cap="flat" cmpd="sng" w="12700">
            <a:solidFill>
              <a:srgbClr val="31538F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Promo 1</a:t>
            </a:r>
            <a:endParaRPr/>
          </a:p>
        </p:txBody>
      </p:sp>
      <p:sp>
        <p:nvSpPr>
          <p:cNvPr id="119" name="Google Shape;119;p2"/>
          <p:cNvSpPr txBox="1"/>
          <p:nvPr/>
        </p:nvSpPr>
        <p:spPr>
          <a:xfrm>
            <a:off x="568960" y="4490720"/>
            <a:ext cx="995680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Sept</a:t>
            </a:r>
            <a:endParaRPr/>
          </a:p>
        </p:txBody>
      </p:sp>
      <p:sp>
        <p:nvSpPr>
          <p:cNvPr id="120" name="Google Shape;120;p2"/>
          <p:cNvSpPr txBox="1"/>
          <p:nvPr/>
        </p:nvSpPr>
        <p:spPr>
          <a:xfrm>
            <a:off x="3342640" y="4507468"/>
            <a:ext cx="995680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Mid Oct</a:t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1" name="Google Shape;121;p2"/>
          <p:cNvSpPr txBox="1"/>
          <p:nvPr/>
        </p:nvSpPr>
        <p:spPr>
          <a:xfrm>
            <a:off x="1991360" y="4568428"/>
            <a:ext cx="995680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Deb Oct</a:t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2" name="Google Shape;122;p2"/>
          <p:cNvSpPr txBox="1"/>
          <p:nvPr/>
        </p:nvSpPr>
        <p:spPr>
          <a:xfrm>
            <a:off x="7874002" y="4488656"/>
            <a:ext cx="995680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Jan/Feb</a:t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3" name="Google Shape;123;p2"/>
          <p:cNvSpPr txBox="1"/>
          <p:nvPr/>
        </p:nvSpPr>
        <p:spPr>
          <a:xfrm>
            <a:off x="8666480" y="182880"/>
            <a:ext cx="2519700" cy="1477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Promo 1 – Biomat</a:t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Promo 2 Air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Promo 3 eau.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* Interchangeable icon to adapt to it.</a:t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3"/>
          <p:cNvSpPr txBox="1"/>
          <p:nvPr>
            <p:ph type="title"/>
          </p:nvPr>
        </p:nvSpPr>
        <p:spPr>
          <a:xfrm>
            <a:off x="0" y="0"/>
            <a:ext cx="12192000" cy="1325563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Calibri"/>
              <a:buNone/>
            </a:pPr>
            <a:r>
              <a:rPr lang="fr-FR">
                <a:solidFill>
                  <a:schemeClr val="lt1"/>
                </a:solidFill>
              </a:rPr>
              <a:t>I need this from damien</a:t>
            </a:r>
            <a:endParaRPr>
              <a:solidFill>
                <a:schemeClr val="lt1"/>
              </a:solidFill>
            </a:endParaRPr>
          </a:p>
        </p:txBody>
      </p:sp>
      <p:sp>
        <p:nvSpPr>
          <p:cNvPr id="129" name="Google Shape;129;p3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55000" lnSpcReduction="20000"/>
          </a:bodyPr>
          <a:lstStyle/>
          <a:p>
            <a:pPr indent="-228600" lvl="0" marL="2286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fr-FR"/>
              <a:t>20-25 questions for phase one part.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fr-FR"/>
              <a:t>Send him example types of questions: qcm Q&amp;A T-F stat – odd one out.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t/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fr-FR"/>
              <a:t>List of 20 – 30 challenges (QCM-T-F-Odd one out, stats, Q/A) for the pitch part – phase two.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fr-FR"/>
              <a:t>Maybe 5 core questions ( the same for each team) + 5 random questions. = 20 in total.</a:t>
            </a:r>
            <a:endParaRPr/>
          </a:p>
          <a:p>
            <a:pPr indent="-13081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t/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fr-FR"/>
              <a:t>Design preferences – blue grey green white.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fr-FR"/>
              <a:t>Icons to do with ingredients in a frugal project.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fr-FR"/>
              <a:t>What do they « lose » for wrong answers or bad performances ?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fr-FR"/>
              <a:t>Rare elements ( ex electronic components. )</a:t>
            </a:r>
            <a:endParaRPr/>
          </a:p>
          <a:p>
            <a:pPr indent="-13081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t/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fr-FR"/>
              <a:t>Knowledge questions – show him examples – maybe use online  quiz tool for this  - same as pierre used for valet story? And share it ? https://www.google.fr/search?q=top+free+tools+for+on+the+spot+polls+in+classrooms&amp;sxsrf=AJOqlzU20iNfdIWAlre16mC3vKYhv_Hdlw%3A1673273838840&amp;ei=7iG8Y878MoyokdUPrcOjuA8&amp;ved=0ahUKEwjOq5rm1rr8AhUMVKQEHa3hCPcQ4dUDCA4&amp;uact=5&amp;oq=top+free+tools+for+on+the+spot+polls+in+classrooms&amp;gs_lcp=Cgxnd3Mtd2l6LXNlcnAQAzIFCAAQogQ6CggAEEcQ1gQQsANKBAhBGABKBAhGGABQhgZY1QlggQxoAXABeACAAZ8BiAG7BZIBAzAuNZgBAKABAcgBCMABAQ&amp;sclient=gws-wiz-serp  </a:t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4"/>
          <p:cNvSpPr txBox="1"/>
          <p:nvPr>
            <p:ph type="title"/>
          </p:nvPr>
        </p:nvSpPr>
        <p:spPr>
          <a:xfrm>
            <a:off x="340360" y="153192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fr-FR"/>
              <a:t>Design Preferences</a:t>
            </a:r>
            <a:endParaRPr/>
          </a:p>
        </p:txBody>
      </p:sp>
      <p:sp>
        <p:nvSpPr>
          <p:cNvPr id="135" name="Google Shape;135;p4"/>
          <p:cNvSpPr txBox="1"/>
          <p:nvPr>
            <p:ph idx="1" type="body"/>
          </p:nvPr>
        </p:nvSpPr>
        <p:spPr>
          <a:xfrm>
            <a:off x="189230" y="1514475"/>
            <a:ext cx="625348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55000" lnSpcReduction="20000"/>
          </a:bodyPr>
          <a:lstStyle/>
          <a:p>
            <a:pPr indent="-228600" lvl="0" marL="2286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fr-FR"/>
              <a:t>Physical board to design then digitize it and adapt to needs.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fr-FR"/>
              <a:t>Design type board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fr-FR"/>
              <a:t>Circular with icon gauges like starchip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fr-FR"/>
              <a:t>Biological eprouvettes lab environment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fr-FR"/>
              <a:t>A1 sizing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fr-FR"/>
              <a:t>5 pawns –(each player per team) – take off when they answer a questions – rule each player has to answer at least 2 questions.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fr-FR"/>
              <a:t>Other players assess + Damien.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fr-FR"/>
              <a:t>Card pack slot (for physical game)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fr-FR"/>
              <a:t>Design the tokens for performance as well as to give correct answers.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fr-FR"/>
              <a:t>Think about HOW players can play via zoom. Use the white board ?  Or just a google drive doc. Is there a better « board » to use online ? 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fr-FR"/>
              <a:t>Reminder – playing with 15 at a time.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fr-FR"/>
              <a:t>How about explaingin the rules. Ultra simple. Needs 5-10 mins to show them how to play.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fr-FR"/>
              <a:t>Simple language too. Make sure we have a guarantee of the level of english B2 to enter the course.</a:t>
            </a:r>
            <a:endParaRPr/>
          </a:p>
        </p:txBody>
      </p:sp>
      <p:sp>
        <p:nvSpPr>
          <p:cNvPr id="136" name="Google Shape;136;p4"/>
          <p:cNvSpPr/>
          <p:nvPr/>
        </p:nvSpPr>
        <p:spPr>
          <a:xfrm>
            <a:off x="7132320" y="3232307"/>
            <a:ext cx="4318000" cy="2885440"/>
          </a:xfrm>
          <a:prstGeom prst="roundRect">
            <a:avLst>
              <a:gd fmla="val 16667" name="adj"/>
            </a:avLst>
          </a:prstGeom>
          <a:solidFill>
            <a:schemeClr val="accent1"/>
          </a:solidFill>
          <a:ln cap="flat" cmpd="sng" w="12700">
            <a:solidFill>
              <a:srgbClr val="31538F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7" name="Google Shape;137;p4"/>
          <p:cNvSpPr/>
          <p:nvPr/>
        </p:nvSpPr>
        <p:spPr>
          <a:xfrm>
            <a:off x="6929120" y="3698240"/>
            <a:ext cx="396240" cy="309880"/>
          </a:xfrm>
          <a:prstGeom prst="ellipse">
            <a:avLst/>
          </a:prstGeom>
          <a:solidFill>
            <a:srgbClr val="00B050"/>
          </a:solidFill>
          <a:ln cap="flat" cmpd="sng" w="12700">
            <a:solidFill>
              <a:srgbClr val="31538F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8" name="Google Shape;138;p4"/>
          <p:cNvSpPr/>
          <p:nvPr/>
        </p:nvSpPr>
        <p:spPr>
          <a:xfrm>
            <a:off x="6929120" y="4040664"/>
            <a:ext cx="396240" cy="309880"/>
          </a:xfrm>
          <a:prstGeom prst="ellipse">
            <a:avLst/>
          </a:prstGeom>
          <a:solidFill>
            <a:srgbClr val="FF0000"/>
          </a:solidFill>
          <a:ln cap="flat" cmpd="sng" w="12700">
            <a:solidFill>
              <a:srgbClr val="31538F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9" name="Google Shape;139;p4"/>
          <p:cNvSpPr/>
          <p:nvPr/>
        </p:nvSpPr>
        <p:spPr>
          <a:xfrm>
            <a:off x="6929120" y="4321013"/>
            <a:ext cx="396240" cy="309880"/>
          </a:xfrm>
          <a:prstGeom prst="ellipse">
            <a:avLst/>
          </a:prstGeom>
          <a:solidFill>
            <a:srgbClr val="00B0F0"/>
          </a:solidFill>
          <a:ln cap="flat" cmpd="sng" w="12700">
            <a:solidFill>
              <a:srgbClr val="31538F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0" name="Google Shape;140;p4"/>
          <p:cNvSpPr/>
          <p:nvPr/>
        </p:nvSpPr>
        <p:spPr>
          <a:xfrm>
            <a:off x="6929120" y="4750513"/>
            <a:ext cx="396240" cy="309880"/>
          </a:xfrm>
          <a:prstGeom prst="ellipse">
            <a:avLst/>
          </a:prstGeom>
          <a:solidFill>
            <a:srgbClr val="7030A0"/>
          </a:solidFill>
          <a:ln cap="flat" cmpd="sng" w="12700">
            <a:solidFill>
              <a:srgbClr val="31538F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1" name="Google Shape;141;p4"/>
          <p:cNvSpPr/>
          <p:nvPr/>
        </p:nvSpPr>
        <p:spPr>
          <a:xfrm>
            <a:off x="6939280" y="5080953"/>
            <a:ext cx="396240" cy="309880"/>
          </a:xfrm>
          <a:prstGeom prst="ellipse">
            <a:avLst/>
          </a:prstGeom>
          <a:solidFill>
            <a:srgbClr val="FFC000"/>
          </a:solidFill>
          <a:ln cap="flat" cmpd="sng" w="12700">
            <a:solidFill>
              <a:srgbClr val="31538F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2" name="Google Shape;142;p4"/>
          <p:cNvSpPr/>
          <p:nvPr/>
        </p:nvSpPr>
        <p:spPr>
          <a:xfrm>
            <a:off x="8087403" y="3698244"/>
            <a:ext cx="2407800" cy="2257200"/>
          </a:xfrm>
          <a:prstGeom prst="ellipse">
            <a:avLst/>
          </a:prstGeom>
          <a:solidFill>
            <a:srgbClr val="00B050"/>
          </a:solidFill>
          <a:ln cap="flat" cmpd="sng" w="12700">
            <a:solidFill>
              <a:srgbClr val="31538F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3" name="Google Shape;143;p4"/>
          <p:cNvSpPr/>
          <p:nvPr/>
        </p:nvSpPr>
        <p:spPr>
          <a:xfrm>
            <a:off x="11257280" y="3698240"/>
            <a:ext cx="396240" cy="309880"/>
          </a:xfrm>
          <a:prstGeom prst="ellipse">
            <a:avLst/>
          </a:prstGeom>
          <a:solidFill>
            <a:srgbClr val="00B050"/>
          </a:solidFill>
          <a:ln cap="flat" cmpd="sng" w="12700">
            <a:solidFill>
              <a:srgbClr val="31538F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4" name="Google Shape;144;p4"/>
          <p:cNvSpPr/>
          <p:nvPr/>
        </p:nvSpPr>
        <p:spPr>
          <a:xfrm>
            <a:off x="11257280" y="3959384"/>
            <a:ext cx="396240" cy="309880"/>
          </a:xfrm>
          <a:prstGeom prst="ellipse">
            <a:avLst/>
          </a:prstGeom>
          <a:solidFill>
            <a:srgbClr val="7030A0"/>
          </a:solidFill>
          <a:ln cap="flat" cmpd="sng" w="12700">
            <a:solidFill>
              <a:srgbClr val="31538F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5" name="Google Shape;145;p4"/>
          <p:cNvSpPr/>
          <p:nvPr/>
        </p:nvSpPr>
        <p:spPr>
          <a:xfrm>
            <a:off x="11257280" y="4402293"/>
            <a:ext cx="396240" cy="309880"/>
          </a:xfrm>
          <a:prstGeom prst="ellipse">
            <a:avLst/>
          </a:prstGeom>
          <a:solidFill>
            <a:srgbClr val="00B0F0"/>
          </a:solidFill>
          <a:ln cap="flat" cmpd="sng" w="12700">
            <a:solidFill>
              <a:srgbClr val="31538F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6" name="Google Shape;146;p4"/>
          <p:cNvSpPr/>
          <p:nvPr/>
        </p:nvSpPr>
        <p:spPr>
          <a:xfrm>
            <a:off x="11257280" y="4831793"/>
            <a:ext cx="396240" cy="309880"/>
          </a:xfrm>
          <a:prstGeom prst="ellipse">
            <a:avLst/>
          </a:prstGeom>
          <a:solidFill>
            <a:srgbClr val="FF0000"/>
          </a:solidFill>
          <a:ln cap="flat" cmpd="sng" w="12700">
            <a:solidFill>
              <a:srgbClr val="31538F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7" name="Google Shape;147;p4"/>
          <p:cNvSpPr/>
          <p:nvPr/>
        </p:nvSpPr>
        <p:spPr>
          <a:xfrm>
            <a:off x="11267440" y="5080953"/>
            <a:ext cx="396240" cy="309880"/>
          </a:xfrm>
          <a:prstGeom prst="ellipse">
            <a:avLst/>
          </a:prstGeom>
          <a:solidFill>
            <a:srgbClr val="FFC000"/>
          </a:solidFill>
          <a:ln cap="flat" cmpd="sng" w="12700">
            <a:solidFill>
              <a:srgbClr val="31538F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8" name="Google Shape;148;p4"/>
          <p:cNvSpPr/>
          <p:nvPr/>
        </p:nvSpPr>
        <p:spPr>
          <a:xfrm>
            <a:off x="8210550" y="6087010"/>
            <a:ext cx="396240" cy="309880"/>
          </a:xfrm>
          <a:prstGeom prst="ellipse">
            <a:avLst/>
          </a:prstGeom>
          <a:solidFill>
            <a:srgbClr val="00B050"/>
          </a:solidFill>
          <a:ln cap="flat" cmpd="sng" w="12700">
            <a:solidFill>
              <a:srgbClr val="31538F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9" name="Google Shape;149;p4"/>
          <p:cNvSpPr/>
          <p:nvPr/>
        </p:nvSpPr>
        <p:spPr>
          <a:xfrm>
            <a:off x="8632190" y="6130903"/>
            <a:ext cx="396240" cy="309880"/>
          </a:xfrm>
          <a:prstGeom prst="ellipse">
            <a:avLst/>
          </a:prstGeom>
          <a:solidFill>
            <a:srgbClr val="FF0000"/>
          </a:solidFill>
          <a:ln cap="flat" cmpd="sng" w="12700">
            <a:solidFill>
              <a:srgbClr val="31538F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0" name="Google Shape;150;p4"/>
          <p:cNvSpPr/>
          <p:nvPr/>
        </p:nvSpPr>
        <p:spPr>
          <a:xfrm>
            <a:off x="9053830" y="6068317"/>
            <a:ext cx="396240" cy="309880"/>
          </a:xfrm>
          <a:prstGeom prst="ellipse">
            <a:avLst/>
          </a:prstGeom>
          <a:solidFill>
            <a:srgbClr val="00B0F0"/>
          </a:solidFill>
          <a:ln cap="flat" cmpd="sng" w="12700">
            <a:solidFill>
              <a:srgbClr val="31538F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1" name="Google Shape;151;p4"/>
          <p:cNvSpPr/>
          <p:nvPr/>
        </p:nvSpPr>
        <p:spPr>
          <a:xfrm>
            <a:off x="9475470" y="6030930"/>
            <a:ext cx="396240" cy="309880"/>
          </a:xfrm>
          <a:prstGeom prst="ellipse">
            <a:avLst/>
          </a:prstGeom>
          <a:solidFill>
            <a:srgbClr val="7030A0"/>
          </a:solidFill>
          <a:ln cap="flat" cmpd="sng" w="12700">
            <a:solidFill>
              <a:srgbClr val="31538F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2" name="Google Shape;152;p4"/>
          <p:cNvSpPr/>
          <p:nvPr/>
        </p:nvSpPr>
        <p:spPr>
          <a:xfrm>
            <a:off x="10041890" y="6117747"/>
            <a:ext cx="396240" cy="309880"/>
          </a:xfrm>
          <a:prstGeom prst="ellipse">
            <a:avLst/>
          </a:prstGeom>
          <a:solidFill>
            <a:srgbClr val="FFC000"/>
          </a:solidFill>
          <a:ln cap="flat" cmpd="sng" w="12700">
            <a:solidFill>
              <a:srgbClr val="31538F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3" name="Google Shape;153;p4"/>
          <p:cNvSpPr txBox="1"/>
          <p:nvPr/>
        </p:nvSpPr>
        <p:spPr>
          <a:xfrm>
            <a:off x="6949440" y="445849"/>
            <a:ext cx="4958100" cy="2586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Dam will suggest icons etc to symboolize.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Collective guage</a:t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+ individuel gage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Rareté of things ( ex composantes)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Lose credit carbon 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Increase carbon footprint.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Tous les pays ne partent pas au mêm niveau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Add jetons energetiques et composantes electroniques ?</a:t>
            </a:r>
            <a:endParaRPr/>
          </a:p>
        </p:txBody>
      </p:sp>
      <p:sp>
        <p:nvSpPr>
          <p:cNvPr id="154" name="Google Shape;154;p4"/>
          <p:cNvSpPr/>
          <p:nvPr/>
        </p:nvSpPr>
        <p:spPr>
          <a:xfrm>
            <a:off x="8641080" y="3077367"/>
            <a:ext cx="1386840" cy="620873"/>
          </a:xfrm>
          <a:prstGeom prst="roundRect">
            <a:avLst>
              <a:gd fmla="val 16667" name="adj"/>
            </a:avLst>
          </a:prstGeom>
          <a:solidFill>
            <a:schemeClr val="accent1"/>
          </a:solidFill>
          <a:ln cap="flat" cmpd="sng" w="12700">
            <a:solidFill>
              <a:srgbClr val="31538F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Animateur</a:t>
            </a:r>
            <a:endParaRPr/>
          </a:p>
        </p:txBody>
      </p:sp>
      <p:sp>
        <p:nvSpPr>
          <p:cNvPr id="155" name="Google Shape;155;p4"/>
          <p:cNvSpPr/>
          <p:nvPr/>
        </p:nvSpPr>
        <p:spPr>
          <a:xfrm>
            <a:off x="8408350" y="4393075"/>
            <a:ext cx="843900" cy="980400"/>
          </a:xfrm>
          <a:prstGeom prst="roundRect">
            <a:avLst>
              <a:gd fmla="val 16667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/>
              <a:t>card slot</a:t>
            </a:r>
            <a:endParaRPr/>
          </a:p>
        </p:txBody>
      </p:sp>
      <p:sp>
        <p:nvSpPr>
          <p:cNvPr id="156" name="Google Shape;156;p4"/>
          <p:cNvSpPr/>
          <p:nvPr/>
        </p:nvSpPr>
        <p:spPr>
          <a:xfrm>
            <a:off x="9450075" y="4394650"/>
            <a:ext cx="988200" cy="939900"/>
          </a:xfrm>
          <a:prstGeom prst="roundRect">
            <a:avLst>
              <a:gd fmla="val 16667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/>
              <a:t>guages</a:t>
            </a: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0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g21249707f19_0_47"/>
          <p:cNvSpPr txBox="1"/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2" name="Google Shape;162;g21249707f19_0_47"/>
          <p:cNvSpPr txBox="1"/>
          <p:nvPr>
            <p:ph idx="1" type="body"/>
          </p:nvPr>
        </p:nvSpPr>
        <p:spPr>
          <a:xfrm>
            <a:off x="838200" y="1825625"/>
            <a:ext cx="10515600" cy="43512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rmAutofit fontScale="62500" lnSpcReduction="20000"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400">
                <a:solidFill>
                  <a:srgbClr val="000000"/>
                </a:solidFill>
              </a:rPr>
              <a:t>Damien pose la question en placant la carte sur la table</a:t>
            </a:r>
            <a:endParaRPr sz="1400">
              <a:solidFill>
                <a:srgbClr val="000000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400">
                <a:solidFill>
                  <a:srgbClr val="000000"/>
                </a:solidFill>
              </a:rPr>
              <a:t>L’équipe a 60 sec de refelxion ( ils peuvent aller dans un breakout room.</a:t>
            </a:r>
            <a:endParaRPr sz="1400">
              <a:solidFill>
                <a:srgbClr val="000000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rgbClr val="000000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400">
                <a:solidFill>
                  <a:srgbClr val="000000"/>
                </a:solidFill>
              </a:rPr>
              <a:t>Un jouer avance son pion pour se nommer port-parole du groupe - et parler en luer nom.</a:t>
            </a:r>
            <a:endParaRPr sz="1400">
              <a:solidFill>
                <a:srgbClr val="000000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400">
                <a:solidFill>
                  <a:srgbClr val="000000"/>
                </a:solidFill>
              </a:rPr>
              <a:t>90-120sec réponse</a:t>
            </a:r>
            <a:endParaRPr sz="1400">
              <a:solidFill>
                <a:srgbClr val="000000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400">
                <a:solidFill>
                  <a:srgbClr val="000000"/>
                </a:solidFill>
              </a:rPr>
              <a:t>ensuite Distribution de points- tout le monde mets son pion sur la gauge - damien fait un score moyen.</a:t>
            </a:r>
            <a:endParaRPr sz="1400">
              <a:solidFill>
                <a:srgbClr val="000000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400">
                <a:solidFill>
                  <a:srgbClr val="000000"/>
                </a:solidFill>
              </a:rPr>
              <a:t>Le jauge capital est mis à jour ( 1 par groupe)</a:t>
            </a:r>
            <a:endParaRPr sz="1400">
              <a:solidFill>
                <a:srgbClr val="000000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rgbClr val="000000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400">
                <a:solidFill>
                  <a:srgbClr val="000000"/>
                </a:solidFill>
              </a:rPr>
              <a:t>design jauge central </a:t>
            </a:r>
            <a:endParaRPr sz="1400">
              <a:solidFill>
                <a:srgbClr val="000000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400">
                <a:solidFill>
                  <a:srgbClr val="000000"/>
                </a:solidFill>
              </a:rPr>
              <a:t>4 zones: Very convincing - convincing - doubtful - no way.</a:t>
            </a:r>
            <a:endParaRPr sz="1400">
              <a:solidFill>
                <a:srgbClr val="000000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rgbClr val="000000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400">
                <a:solidFill>
                  <a:srgbClr val="000000"/>
                </a:solidFill>
              </a:rPr>
              <a:t>100k€ à gagner.</a:t>
            </a:r>
            <a:endParaRPr sz="1400">
              <a:solidFill>
                <a:srgbClr val="000000"/>
              </a:solidFill>
            </a:endParaRPr>
          </a:p>
          <a:p>
            <a:pPr indent="-284162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Calibri"/>
              <a:buAutoNum type="arabicParenR"/>
            </a:pPr>
            <a:r>
              <a:rPr lang="fr-FR" sz="1400">
                <a:solidFill>
                  <a:srgbClr val="000000"/>
                </a:solidFill>
              </a:rPr>
              <a:t>investir plus argent</a:t>
            </a:r>
            <a:endParaRPr sz="1400">
              <a:solidFill>
                <a:srgbClr val="000000"/>
              </a:solidFill>
            </a:endParaRPr>
          </a:p>
          <a:p>
            <a:pPr indent="-284162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Calibri"/>
              <a:buAutoNum type="arabicParenR"/>
            </a:pPr>
            <a:r>
              <a:rPr lang="fr-FR" sz="1400">
                <a:solidFill>
                  <a:srgbClr val="000000"/>
                </a:solidFill>
              </a:rPr>
              <a:t>maintenir l’investissemnt</a:t>
            </a:r>
            <a:endParaRPr sz="1400">
              <a:solidFill>
                <a:srgbClr val="000000"/>
              </a:solidFill>
            </a:endParaRPr>
          </a:p>
          <a:p>
            <a:pPr indent="-284162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Calibri"/>
              <a:buAutoNum type="arabicParenR"/>
            </a:pPr>
            <a:r>
              <a:rPr lang="fr-FR" sz="1400">
                <a:solidFill>
                  <a:srgbClr val="000000"/>
                </a:solidFill>
              </a:rPr>
              <a:t>recupèrer investissement</a:t>
            </a:r>
            <a:endParaRPr sz="1400">
              <a:solidFill>
                <a:srgbClr val="000000"/>
              </a:solidFill>
            </a:endParaRPr>
          </a:p>
          <a:p>
            <a:pPr indent="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rgbClr val="000000"/>
              </a:solidFill>
            </a:endParaRPr>
          </a:p>
          <a:p>
            <a:pPr indent="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rgbClr val="000000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400">
                <a:solidFill>
                  <a:srgbClr val="000000"/>
                </a:solidFill>
              </a:rPr>
              <a:t>Pion Damien SHARK -. sur les jauges.</a:t>
            </a:r>
            <a:endParaRPr sz="1400">
              <a:solidFill>
                <a:srgbClr val="000000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400">
                <a:solidFill>
                  <a:srgbClr val="000000"/>
                </a:solidFill>
              </a:rPr>
              <a:t>60° sec - taper reponse +ve -ve dans les zones  dédiés. (post-it page)</a:t>
            </a:r>
            <a:endParaRPr sz="1400">
              <a:solidFill>
                <a:srgbClr val="000000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400">
                <a:solidFill>
                  <a:srgbClr val="000000"/>
                </a:solidFill>
              </a:rPr>
              <a:t> next question</a:t>
            </a:r>
            <a:endParaRPr sz="1400">
              <a:solidFill>
                <a:srgbClr val="000000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rgbClr val="000000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400">
                <a:solidFill>
                  <a:srgbClr val="000000"/>
                </a:solidFill>
              </a:rPr>
              <a:t>Q1 &amp; Q2 ( common a tout le monde)</a:t>
            </a:r>
            <a:endParaRPr sz="1400">
              <a:solidFill>
                <a:srgbClr val="000000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400">
                <a:solidFill>
                  <a:srgbClr val="000000"/>
                </a:solidFill>
              </a:rPr>
              <a:t>ensuite feedback Damien.</a:t>
            </a:r>
            <a:endParaRPr sz="1400">
              <a:solidFill>
                <a:srgbClr val="000000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400">
                <a:solidFill>
                  <a:srgbClr val="000000"/>
                </a:solidFill>
              </a:rPr>
              <a:t>Q3-Q8 (questions differentes)</a:t>
            </a:r>
            <a:endParaRPr sz="1400">
              <a:solidFill>
                <a:srgbClr val="000000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rgbClr val="000000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400">
                <a:solidFill>
                  <a:srgbClr val="000000"/>
                </a:solidFill>
              </a:rPr>
              <a:t>Round 1:</a:t>
            </a:r>
            <a:endParaRPr sz="1400">
              <a:solidFill>
                <a:srgbClr val="000000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rgbClr val="000000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400">
                <a:solidFill>
                  <a:srgbClr val="000000"/>
                </a:solidFill>
              </a:rPr>
              <a:t>Phase 3 - feedback general</a:t>
            </a:r>
            <a:endParaRPr sz="1400">
              <a:solidFill>
                <a:srgbClr val="000000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rgbClr val="000000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rgbClr val="000000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rgbClr val="000000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400">
                <a:solidFill>
                  <a:srgbClr val="000000"/>
                </a:solidFill>
              </a:rPr>
              <a:t>intervention Damien - court avec indicateurs d’attendus ? conseils dans les réponses ?</a:t>
            </a:r>
            <a:endParaRPr sz="1400">
              <a:solidFill>
                <a:srgbClr val="000000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rgbClr val="000000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400">
                <a:solidFill>
                  <a:srgbClr val="000000"/>
                </a:solidFill>
              </a:rPr>
              <a:t>OUI-NON avec justification.</a:t>
            </a:r>
            <a:endParaRPr sz="1400">
              <a:solidFill>
                <a:srgbClr val="000000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rgbClr val="000000"/>
              </a:solidFill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6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g21249707f19_0_19"/>
          <p:cNvSpPr/>
          <p:nvPr/>
        </p:nvSpPr>
        <p:spPr>
          <a:xfrm>
            <a:off x="338514" y="578601"/>
            <a:ext cx="7186200" cy="4709100"/>
          </a:xfrm>
          <a:prstGeom prst="roundRect">
            <a:avLst>
              <a:gd fmla="val 16667" name="adj"/>
            </a:avLst>
          </a:prstGeom>
          <a:solidFill>
            <a:schemeClr val="accent1"/>
          </a:solidFill>
          <a:ln cap="flat" cmpd="sng" w="12700">
            <a:solidFill>
              <a:srgbClr val="31538F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8" name="Google Shape;168;g21249707f19_0_19"/>
          <p:cNvSpPr/>
          <p:nvPr/>
        </p:nvSpPr>
        <p:spPr>
          <a:xfrm>
            <a:off x="3" y="1389081"/>
            <a:ext cx="659700" cy="505800"/>
          </a:xfrm>
          <a:prstGeom prst="ellipse">
            <a:avLst/>
          </a:prstGeom>
          <a:solidFill>
            <a:srgbClr val="00B050"/>
          </a:solidFill>
          <a:ln cap="flat" cmpd="sng" w="12700">
            <a:solidFill>
              <a:srgbClr val="31538F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9" name="Google Shape;169;g21249707f19_0_19"/>
          <p:cNvSpPr/>
          <p:nvPr/>
        </p:nvSpPr>
        <p:spPr>
          <a:xfrm>
            <a:off x="203" y="1947937"/>
            <a:ext cx="659700" cy="505800"/>
          </a:xfrm>
          <a:prstGeom prst="ellipse">
            <a:avLst/>
          </a:prstGeom>
          <a:solidFill>
            <a:srgbClr val="FF0000"/>
          </a:solidFill>
          <a:ln cap="flat" cmpd="sng" w="12700">
            <a:solidFill>
              <a:srgbClr val="31538F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0" name="Google Shape;170;g21249707f19_0_19"/>
          <p:cNvSpPr/>
          <p:nvPr/>
        </p:nvSpPr>
        <p:spPr>
          <a:xfrm>
            <a:off x="3" y="2527196"/>
            <a:ext cx="659700" cy="505800"/>
          </a:xfrm>
          <a:prstGeom prst="ellipse">
            <a:avLst/>
          </a:prstGeom>
          <a:solidFill>
            <a:srgbClr val="00B0F0"/>
          </a:solidFill>
          <a:ln cap="flat" cmpd="sng" w="12700">
            <a:solidFill>
              <a:srgbClr val="31538F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1" name="Google Shape;171;g21249707f19_0_19"/>
          <p:cNvSpPr/>
          <p:nvPr/>
        </p:nvSpPr>
        <p:spPr>
          <a:xfrm>
            <a:off x="203" y="3106453"/>
            <a:ext cx="659700" cy="505800"/>
          </a:xfrm>
          <a:prstGeom prst="ellipse">
            <a:avLst/>
          </a:prstGeom>
          <a:solidFill>
            <a:srgbClr val="7030A0"/>
          </a:solidFill>
          <a:ln cap="flat" cmpd="sng" w="12700">
            <a:solidFill>
              <a:srgbClr val="31538F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2" name="Google Shape;172;g21249707f19_0_19"/>
          <p:cNvSpPr/>
          <p:nvPr/>
        </p:nvSpPr>
        <p:spPr>
          <a:xfrm>
            <a:off x="17113" y="3645750"/>
            <a:ext cx="659700" cy="505800"/>
          </a:xfrm>
          <a:prstGeom prst="ellipse">
            <a:avLst/>
          </a:prstGeom>
          <a:solidFill>
            <a:srgbClr val="FFC000"/>
          </a:solidFill>
          <a:ln cap="flat" cmpd="sng" w="12700">
            <a:solidFill>
              <a:srgbClr val="31538F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3" name="Google Shape;173;g21249707f19_0_19"/>
          <p:cNvSpPr/>
          <p:nvPr/>
        </p:nvSpPr>
        <p:spPr>
          <a:xfrm>
            <a:off x="1927932" y="1389088"/>
            <a:ext cx="4007400" cy="3684000"/>
          </a:xfrm>
          <a:prstGeom prst="ellipse">
            <a:avLst/>
          </a:prstGeom>
          <a:solidFill>
            <a:srgbClr val="00B050"/>
          </a:solidFill>
          <a:ln cap="flat" cmpd="sng" w="12700">
            <a:solidFill>
              <a:srgbClr val="31538F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4" name="Google Shape;174;g21249707f19_0_19"/>
          <p:cNvSpPr/>
          <p:nvPr/>
        </p:nvSpPr>
        <p:spPr>
          <a:xfrm>
            <a:off x="7203557" y="1389081"/>
            <a:ext cx="659700" cy="505800"/>
          </a:xfrm>
          <a:prstGeom prst="ellipse">
            <a:avLst/>
          </a:prstGeom>
          <a:solidFill>
            <a:srgbClr val="00B050"/>
          </a:solidFill>
          <a:ln cap="flat" cmpd="sng" w="12700">
            <a:solidFill>
              <a:srgbClr val="31538F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5" name="Google Shape;175;g21249707f19_0_19"/>
          <p:cNvSpPr/>
          <p:nvPr/>
        </p:nvSpPr>
        <p:spPr>
          <a:xfrm>
            <a:off x="7203557" y="1815284"/>
            <a:ext cx="659700" cy="505800"/>
          </a:xfrm>
          <a:prstGeom prst="ellipse">
            <a:avLst/>
          </a:prstGeom>
          <a:solidFill>
            <a:srgbClr val="7030A0"/>
          </a:solidFill>
          <a:ln cap="flat" cmpd="sng" w="12700">
            <a:solidFill>
              <a:srgbClr val="31538F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6" name="Google Shape;176;g21249707f19_0_19"/>
          <p:cNvSpPr/>
          <p:nvPr/>
        </p:nvSpPr>
        <p:spPr>
          <a:xfrm>
            <a:off x="7203557" y="2538137"/>
            <a:ext cx="659700" cy="505800"/>
          </a:xfrm>
          <a:prstGeom prst="ellipse">
            <a:avLst/>
          </a:prstGeom>
          <a:solidFill>
            <a:srgbClr val="00B0F0"/>
          </a:solidFill>
          <a:ln cap="flat" cmpd="sng" w="12700">
            <a:solidFill>
              <a:srgbClr val="31538F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7" name="Google Shape;177;g21249707f19_0_19"/>
          <p:cNvSpPr/>
          <p:nvPr/>
        </p:nvSpPr>
        <p:spPr>
          <a:xfrm>
            <a:off x="7203557" y="3239106"/>
            <a:ext cx="659700" cy="505800"/>
          </a:xfrm>
          <a:prstGeom prst="ellipse">
            <a:avLst/>
          </a:prstGeom>
          <a:solidFill>
            <a:srgbClr val="FF0000"/>
          </a:solidFill>
          <a:ln cap="flat" cmpd="sng" w="12700">
            <a:solidFill>
              <a:srgbClr val="31538F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8" name="Google Shape;178;g21249707f19_0_19"/>
          <p:cNvSpPr/>
          <p:nvPr/>
        </p:nvSpPr>
        <p:spPr>
          <a:xfrm>
            <a:off x="7220466" y="3645750"/>
            <a:ext cx="659700" cy="505800"/>
          </a:xfrm>
          <a:prstGeom prst="ellipse">
            <a:avLst/>
          </a:prstGeom>
          <a:solidFill>
            <a:srgbClr val="FFC000"/>
          </a:solidFill>
          <a:ln cap="flat" cmpd="sng" w="12700">
            <a:solidFill>
              <a:srgbClr val="31538F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9" name="Google Shape;179;g21249707f19_0_19"/>
          <p:cNvSpPr/>
          <p:nvPr/>
        </p:nvSpPr>
        <p:spPr>
          <a:xfrm>
            <a:off x="2132886" y="5287694"/>
            <a:ext cx="659700" cy="505800"/>
          </a:xfrm>
          <a:prstGeom prst="ellipse">
            <a:avLst/>
          </a:prstGeom>
          <a:solidFill>
            <a:srgbClr val="00B050"/>
          </a:solidFill>
          <a:ln cap="flat" cmpd="sng" w="12700">
            <a:solidFill>
              <a:srgbClr val="31538F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0" name="Google Shape;180;g21249707f19_0_19"/>
          <p:cNvSpPr/>
          <p:nvPr/>
        </p:nvSpPr>
        <p:spPr>
          <a:xfrm>
            <a:off x="2834622" y="5359330"/>
            <a:ext cx="659700" cy="505800"/>
          </a:xfrm>
          <a:prstGeom prst="ellipse">
            <a:avLst/>
          </a:prstGeom>
          <a:solidFill>
            <a:srgbClr val="FF0000"/>
          </a:solidFill>
          <a:ln cap="flat" cmpd="sng" w="12700">
            <a:solidFill>
              <a:srgbClr val="31538F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1" name="Google Shape;181;g21249707f19_0_19"/>
          <p:cNvSpPr/>
          <p:nvPr/>
        </p:nvSpPr>
        <p:spPr>
          <a:xfrm>
            <a:off x="3536357" y="5257186"/>
            <a:ext cx="659700" cy="505800"/>
          </a:xfrm>
          <a:prstGeom prst="ellipse">
            <a:avLst/>
          </a:prstGeom>
          <a:solidFill>
            <a:srgbClr val="00B0F0"/>
          </a:solidFill>
          <a:ln cap="flat" cmpd="sng" w="12700">
            <a:solidFill>
              <a:srgbClr val="31538F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2" name="Google Shape;182;g21249707f19_0_19"/>
          <p:cNvSpPr/>
          <p:nvPr/>
        </p:nvSpPr>
        <p:spPr>
          <a:xfrm>
            <a:off x="4238092" y="5196168"/>
            <a:ext cx="659700" cy="505800"/>
          </a:xfrm>
          <a:prstGeom prst="ellipse">
            <a:avLst/>
          </a:prstGeom>
          <a:solidFill>
            <a:srgbClr val="7030A0"/>
          </a:solidFill>
          <a:ln cap="flat" cmpd="sng" w="12700">
            <a:solidFill>
              <a:srgbClr val="31538F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3" name="Google Shape;183;g21249707f19_0_19"/>
          <p:cNvSpPr/>
          <p:nvPr/>
        </p:nvSpPr>
        <p:spPr>
          <a:xfrm>
            <a:off x="5180784" y="5337859"/>
            <a:ext cx="659700" cy="505800"/>
          </a:xfrm>
          <a:prstGeom prst="ellipse">
            <a:avLst/>
          </a:prstGeom>
          <a:solidFill>
            <a:srgbClr val="FFC000"/>
          </a:solidFill>
          <a:ln cap="flat" cmpd="sng" w="12700">
            <a:solidFill>
              <a:srgbClr val="31538F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4" name="Google Shape;184;g21249707f19_0_19"/>
          <p:cNvSpPr/>
          <p:nvPr/>
        </p:nvSpPr>
        <p:spPr>
          <a:xfrm>
            <a:off x="2834617" y="191630"/>
            <a:ext cx="2308200" cy="1013400"/>
          </a:xfrm>
          <a:prstGeom prst="roundRect">
            <a:avLst>
              <a:gd fmla="val 16667" name="adj"/>
            </a:avLst>
          </a:prstGeom>
          <a:solidFill>
            <a:schemeClr val="accent1"/>
          </a:solidFill>
          <a:ln cap="flat" cmpd="sng" w="12700">
            <a:solidFill>
              <a:srgbClr val="31538F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Animateur</a:t>
            </a:r>
            <a:endParaRPr/>
          </a:p>
        </p:txBody>
      </p:sp>
      <p:sp>
        <p:nvSpPr>
          <p:cNvPr id="185" name="Google Shape;185;g21249707f19_0_19"/>
          <p:cNvSpPr/>
          <p:nvPr/>
        </p:nvSpPr>
        <p:spPr>
          <a:xfrm>
            <a:off x="3494322" y="2183093"/>
            <a:ext cx="1404600" cy="1600200"/>
          </a:xfrm>
          <a:prstGeom prst="roundRect">
            <a:avLst>
              <a:gd fmla="val 16667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/>
              <a:t>card slot</a:t>
            </a:r>
            <a:endParaRPr/>
          </a:p>
        </p:txBody>
      </p:sp>
      <p:sp>
        <p:nvSpPr>
          <p:cNvPr id="186" name="Google Shape;186;g21249707f19_0_19"/>
          <p:cNvSpPr/>
          <p:nvPr/>
        </p:nvSpPr>
        <p:spPr>
          <a:xfrm>
            <a:off x="1640427" y="2216251"/>
            <a:ext cx="1644600" cy="1533900"/>
          </a:xfrm>
          <a:prstGeom prst="roundRect">
            <a:avLst>
              <a:gd fmla="val 16667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/>
              <a:t>guages ephemeres de vote (par question)</a:t>
            </a:r>
            <a:endParaRPr/>
          </a:p>
        </p:txBody>
      </p:sp>
      <p:sp>
        <p:nvSpPr>
          <p:cNvPr id="187" name="Google Shape;187;g21249707f19_0_19"/>
          <p:cNvSpPr/>
          <p:nvPr/>
        </p:nvSpPr>
        <p:spPr>
          <a:xfrm>
            <a:off x="5118965" y="2216238"/>
            <a:ext cx="1644600" cy="1533900"/>
          </a:xfrm>
          <a:prstGeom prst="roundRect">
            <a:avLst>
              <a:gd fmla="val 16667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/>
              <a:t>+ve 6ve </a:t>
            </a:r>
            <a:endParaRPr/>
          </a:p>
        </p:txBody>
      </p:sp>
      <p:sp>
        <p:nvSpPr>
          <p:cNvPr id="188" name="Google Shape;188;g21249707f19_0_19"/>
          <p:cNvSpPr/>
          <p:nvPr/>
        </p:nvSpPr>
        <p:spPr>
          <a:xfrm>
            <a:off x="1147969" y="1098647"/>
            <a:ext cx="659700" cy="1222500"/>
          </a:xfrm>
          <a:prstGeom prst="roundRect">
            <a:avLst>
              <a:gd fmla="val 16667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/>
              <a:t>capital de dpéart.  €€</a:t>
            </a:r>
            <a:r>
              <a:rPr lang="fr-FR"/>
              <a:t> </a:t>
            </a:r>
            <a:endParaRPr/>
          </a:p>
        </p:txBody>
      </p:sp>
      <p:sp>
        <p:nvSpPr>
          <p:cNvPr id="189" name="Google Shape;189;g21249707f19_0_19"/>
          <p:cNvSpPr/>
          <p:nvPr/>
        </p:nvSpPr>
        <p:spPr>
          <a:xfrm>
            <a:off x="1011025" y="4032250"/>
            <a:ext cx="933600" cy="800100"/>
          </a:xfrm>
          <a:prstGeom prst="sun">
            <a:avLst>
              <a:gd fmla="val 25000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/>
              <a:t>speaker zone</a:t>
            </a:r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3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Google Shape;194;p5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fr-FR"/>
              <a:t>Round 1 objectives</a:t>
            </a:r>
            <a:endParaRPr/>
          </a:p>
        </p:txBody>
      </p:sp>
      <p:sp>
        <p:nvSpPr>
          <p:cNvPr id="195" name="Google Shape;195;p5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77500" lnSpcReduction="20000"/>
          </a:bodyPr>
          <a:lstStyle/>
          <a:p>
            <a:pPr indent="-228600" lvl="0" marL="2286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fr-FR"/>
              <a:t>Mise en application des apports théoriques.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fr-FR"/>
              <a:t>Smoke detector (weaknesses of the project)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fr-FR"/>
              <a:t>First group project to prepare – team-building and organisational skills.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fr-FR"/>
              <a:t>Pre-eval of knowledge acquisition ( phase 1 of the game)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fr-FR"/>
              <a:t>Baptism by fire.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fr-FR">
                <a:highlight>
                  <a:srgbClr val="FFFF00"/>
                </a:highlight>
              </a:rPr>
              <a:t>Phase 1 – knowledge 10 min rapid fire questions to win points (25 questions) R&amp; D – Vente – Production - Legislation</a:t>
            </a:r>
            <a:endParaRPr>
              <a:highlight>
                <a:srgbClr val="FFFF00"/>
              </a:highlight>
            </a:endParaRPr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fr-FR">
                <a:highlight>
                  <a:srgbClr val="00FFFF"/>
                </a:highlight>
              </a:rPr>
              <a:t>Phase 2 – Pitch (180 min)  </a:t>
            </a:r>
            <a:r>
              <a:rPr lang="fr-FR">
                <a:solidFill>
                  <a:srgbClr val="FF0000"/>
                </a:solidFill>
                <a:highlight>
                  <a:srgbClr val="00FFFF"/>
                </a:highlight>
              </a:rPr>
              <a:t>maybe don’t do this as it may be redundant with questions that follow – check with damien list of questions forst</a:t>
            </a:r>
            <a:r>
              <a:rPr lang="fr-FR">
                <a:highlight>
                  <a:srgbClr val="00FFFF"/>
                </a:highlight>
              </a:rPr>
              <a:t>. + grilling by the panel with 10 questions (20 mins/group = 60min total) = game. If poss 30 questions in total. 10 per group. Axé sur frugalité. Realisabilité. They will be asked to prepare this in advance following the design thinking 3 session and validation of idea.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fr-FR"/>
              <a:t>Phase 3 – Debreifing session with Damien and trouble-shooting.  10min</a:t>
            </a:r>
            <a:endParaRPr/>
          </a:p>
          <a:p>
            <a:pPr indent="-90804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Thème Offic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2023-01-06T15:50:06Z</dcterms:created>
  <dc:creator>KENWRIGHT John (kenwrigj)</dc:creator>
</cp:coreProperties>
</file>