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gzBD0Z5uT3wwhMlDFnVPzypVuL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.google.com/document/d/1OBPAA6PdpHRNR3rWL2iGCXxV0LTd6MMvt8h6nOoCxlk/edit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0.png"/><Relationship Id="rId7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413687" y="1937594"/>
            <a:ext cx="11171074" cy="2982814"/>
            <a:chOff x="212969" y="1937594"/>
            <a:chExt cx="11171074" cy="2982814"/>
          </a:xfrm>
        </p:grpSpPr>
        <p:pic>
          <p:nvPicPr>
            <p:cNvPr id="85" name="Google Shape;85;p1"/>
            <p:cNvPicPr preferRelativeResize="0"/>
            <p:nvPr/>
          </p:nvPicPr>
          <p:blipFill rotWithShape="1">
            <a:blip r:embed="rId3">
              <a:alphaModFix/>
            </a:blip>
            <a:srcRect b="15423" l="22807" r="63891" t="68000"/>
            <a:stretch/>
          </p:blipFill>
          <p:spPr>
            <a:xfrm>
              <a:off x="212969" y="1937594"/>
              <a:ext cx="7445829" cy="29828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Google Shape;86;p1"/>
            <p:cNvPicPr preferRelativeResize="0"/>
            <p:nvPr/>
          </p:nvPicPr>
          <p:blipFill rotWithShape="1">
            <a:blip r:embed="rId3">
              <a:alphaModFix/>
            </a:blip>
            <a:srcRect b="80234" l="8266" r="87287" t="9086"/>
            <a:stretch/>
          </p:blipFill>
          <p:spPr>
            <a:xfrm>
              <a:off x="7533121" y="1947754"/>
              <a:ext cx="3850922" cy="29726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7" name="Google Shape;87;p1"/>
          <p:cNvSpPr txBox="1"/>
          <p:nvPr/>
        </p:nvSpPr>
        <p:spPr>
          <a:xfrm>
            <a:off x="9219156" y="6363223"/>
            <a:ext cx="375780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Designed by jfk and Damien</a:t>
            </a:r>
            <a:endParaRPr/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4">
            <a:alphaModFix/>
          </a:blip>
          <a:srcRect b="13972" l="4981" r="70102" t="71747"/>
          <a:stretch/>
        </p:blipFill>
        <p:spPr>
          <a:xfrm>
            <a:off x="181354" y="5873547"/>
            <a:ext cx="3037836" cy="97935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 txBox="1"/>
          <p:nvPr/>
        </p:nvSpPr>
        <p:spPr>
          <a:xfrm>
            <a:off x="4136601" y="473624"/>
            <a:ext cx="4271375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23rd March 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>
            <p:ph type="title"/>
          </p:nvPr>
        </p:nvSpPr>
        <p:spPr>
          <a:xfrm>
            <a:off x="0" y="0"/>
            <a:ext cx="12330888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Game Objectives</a:t>
            </a:r>
            <a:endParaRPr/>
          </a:p>
        </p:txBody>
      </p:sp>
      <p:sp>
        <p:nvSpPr>
          <p:cNvPr id="95" name="Google Shape;95;p2"/>
          <p:cNvSpPr txBox="1"/>
          <p:nvPr>
            <p:ph idx="1" type="body"/>
          </p:nvPr>
        </p:nvSpPr>
        <p:spPr>
          <a:xfrm>
            <a:off x="138888" y="1425921"/>
            <a:ext cx="12053112" cy="54320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fr-FR">
                <a:solidFill>
                  <a:srgbClr val="FF0000"/>
                </a:solidFill>
              </a:rPr>
              <a:t>Prepare students for their final Pitch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15 mins PRES of project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10 mins Q&amp; 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5 mins deliberation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fr-FR">
                <a:solidFill>
                  <a:srgbClr val="FF0000"/>
                </a:solidFill>
              </a:rPr>
              <a:t>Defend, explain and convince </a:t>
            </a:r>
            <a:r>
              <a:rPr lang="fr-FR"/>
              <a:t>other players of the need to invest in their product based on product projection with regards to 4 fundamental criteria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Noto Sans Symbols"/>
              <a:buChar char="✔"/>
            </a:pPr>
            <a:r>
              <a:rPr b="1" lang="fr-FR">
                <a:solidFill>
                  <a:srgbClr val="00B050"/>
                </a:solidFill>
              </a:rPr>
              <a:t>Sustainability</a:t>
            </a:r>
            <a:endParaRPr b="1">
              <a:solidFill>
                <a:srgbClr val="00B050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Noto Sans Symbols"/>
              <a:buChar char="✔"/>
            </a:pPr>
            <a:r>
              <a:rPr b="1" lang="fr-FR">
                <a:solidFill>
                  <a:srgbClr val="00B050"/>
                </a:solidFill>
              </a:rPr>
              <a:t>Adaptability</a:t>
            </a:r>
            <a:endParaRPr b="1">
              <a:solidFill>
                <a:srgbClr val="00B050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Noto Sans Symbols"/>
              <a:buChar char="✔"/>
            </a:pPr>
            <a:r>
              <a:rPr b="1" lang="fr-FR">
                <a:solidFill>
                  <a:srgbClr val="00B050"/>
                </a:solidFill>
              </a:rPr>
              <a:t>Feasibility</a:t>
            </a:r>
            <a:endParaRPr b="1">
              <a:solidFill>
                <a:srgbClr val="00B050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Noto Sans Symbols"/>
              <a:buChar char="✔"/>
            </a:pPr>
            <a:r>
              <a:rPr b="1" lang="fr-FR">
                <a:solidFill>
                  <a:srgbClr val="00B050"/>
                </a:solidFill>
              </a:rPr>
              <a:t>Simplicity/Scalability</a:t>
            </a:r>
            <a:endParaRPr b="1">
              <a:solidFill>
                <a:srgbClr val="00B05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Quick </a:t>
            </a:r>
            <a:r>
              <a:rPr lang="fr-FR">
                <a:solidFill>
                  <a:srgbClr val="FF0000"/>
                </a:solidFill>
              </a:rPr>
              <a:t>initiation in Frugal Innovation via simple QUIZ </a:t>
            </a:r>
            <a:r>
              <a:rPr lang="fr-FR"/>
              <a:t>questions based on Damien’s course: phase 1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>
                <a:highlight>
                  <a:srgbClr val="FFFF00"/>
                </a:highlight>
              </a:rPr>
              <a:t>2 hr slot for round 1 (OBJ= Initiation in Frugality + target weaknesses in their project via questions + to create TO DO list for criteria for Success of their future project)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>
                <a:highlight>
                  <a:srgbClr val="00FFFF"/>
                </a:highlight>
              </a:rPr>
              <a:t>2 hr slot for round 2 (OBJ= Finalize their pitch as last-minute avant and defend their finalized project in front of Jury + maybe Audience)</a:t>
            </a:r>
            <a:endParaRPr/>
          </a:p>
        </p:txBody>
      </p:sp>
      <p:pic>
        <p:nvPicPr>
          <p:cNvPr id="96" name="Google Shape;96;p2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-1"/>
            <a:ext cx="1717199" cy="1325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Phases</a:t>
            </a:r>
            <a:endParaRPr/>
          </a:p>
        </p:txBody>
      </p:sp>
      <p:sp>
        <p:nvSpPr>
          <p:cNvPr id="102" name="Google Shape;102;p3"/>
          <p:cNvSpPr txBox="1"/>
          <p:nvPr>
            <p:ph idx="1" type="body"/>
          </p:nvPr>
        </p:nvSpPr>
        <p:spPr>
          <a:xfrm>
            <a:off x="175364" y="1825625"/>
            <a:ext cx="11178436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600"/>
              <a:t>Phase 1: (10 mins)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200">
                <a:highlight>
                  <a:srgbClr val="FFFF00"/>
                </a:highlight>
              </a:rPr>
              <a:t>10 questions (Quiz). 1k€/question</a:t>
            </a:r>
            <a:endParaRPr sz="3200">
              <a:highlight>
                <a:srgbClr val="FFFF00"/>
              </a:highlight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600"/>
              <a:t>Phase 2: (45 mins)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200">
                <a:highlight>
                  <a:srgbClr val="FFFF00"/>
                </a:highlight>
              </a:rPr>
              <a:t>2-min general pitch  followed by 2 common questions (same questions asked to all 3 teams) 2k€/question (9 challenges)</a:t>
            </a:r>
            <a:endParaRPr sz="2800">
              <a:highlight>
                <a:srgbClr val="FFFF00"/>
              </a:highlight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600"/>
              <a:t>Phase 3: (30 mins)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200">
                <a:highlight>
                  <a:srgbClr val="FFFF00"/>
                </a:highlight>
              </a:rPr>
              <a:t>2 Individual questions for each team. (6 challenges)</a:t>
            </a:r>
            <a:endParaRPr sz="3200">
              <a:highlight>
                <a:srgbClr val="FFFF00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/>
              <a:t>Questions here: </a:t>
            </a:r>
            <a:r>
              <a:rPr lang="fr-FR" u="sng">
                <a:solidFill>
                  <a:schemeClr val="hlink"/>
                </a:solidFill>
                <a:hlinkClick r:id="rId3"/>
              </a:rPr>
              <a:t>https://docs.google.com/document/d/1OBPAA6PdpHRNR3rWL2iGCXxV0LTd6MMvt8h6nOoCxlk/edit#</a:t>
            </a:r>
            <a:r>
              <a:rPr lang="fr-FR"/>
              <a:t> </a:t>
            </a:r>
            <a:endParaRPr/>
          </a:p>
        </p:txBody>
      </p:sp>
      <p:pic>
        <p:nvPicPr>
          <p:cNvPr id="103" name="Google Shape;103;p3"/>
          <p:cNvPicPr preferRelativeResize="0"/>
          <p:nvPr/>
        </p:nvPicPr>
        <p:blipFill rotWithShape="1">
          <a:blip r:embed="rId4">
            <a:alphaModFix/>
          </a:blip>
          <a:srcRect b="80234" l="8266" r="87287" t="9086"/>
          <a:stretch/>
        </p:blipFill>
        <p:spPr>
          <a:xfrm>
            <a:off x="10335913" y="365124"/>
            <a:ext cx="1717199" cy="1325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>
            <p:ph idx="1" type="body"/>
          </p:nvPr>
        </p:nvSpPr>
        <p:spPr>
          <a:xfrm>
            <a:off x="7425477" y="1377652"/>
            <a:ext cx="4194000" cy="51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41934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3 teams (Lion, Lynx, Bear)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Questions displayed in central white zone.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4 life gauges to assess performance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Players amass funding to finance their start-up thanks to convincing performances.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Specific remarks can be added in green + and red – zones.</a:t>
            </a:r>
            <a:endParaRPr/>
          </a:p>
          <a:p>
            <a:pPr indent="-241934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Judge moderates voting and gives FB/guidance.</a:t>
            </a:r>
            <a:endParaRPr/>
          </a:p>
        </p:txBody>
      </p:sp>
      <p:pic>
        <p:nvPicPr>
          <p:cNvPr id="109" name="Google Shape;109;p4"/>
          <p:cNvPicPr preferRelativeResize="0"/>
          <p:nvPr/>
        </p:nvPicPr>
        <p:blipFill rotWithShape="1">
          <a:blip r:embed="rId3">
            <a:alphaModFix/>
          </a:blip>
          <a:srcRect b="2578" l="8266" r="51633" t="9086"/>
          <a:stretch/>
        </p:blipFill>
        <p:spPr>
          <a:xfrm>
            <a:off x="192151" y="1570678"/>
            <a:ext cx="7310939" cy="517635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4"/>
          <p:cNvSpPr txBox="1"/>
          <p:nvPr/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Game board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-1"/>
            <a:ext cx="1717199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/>
          <p:cNvPicPr preferRelativeResize="0"/>
          <p:nvPr/>
        </p:nvPicPr>
        <p:blipFill rotWithShape="1">
          <a:blip r:embed="rId4">
            <a:alphaModFix/>
          </a:blip>
          <a:srcRect b="11415" l="32362" r="32500" t="24521"/>
          <a:stretch/>
        </p:blipFill>
        <p:spPr>
          <a:xfrm>
            <a:off x="6909856" y="5044027"/>
            <a:ext cx="474453" cy="486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4"/>
          <p:cNvPicPr preferRelativeResize="0"/>
          <p:nvPr/>
        </p:nvPicPr>
        <p:blipFill rotWithShape="1">
          <a:blip r:embed="rId5">
            <a:alphaModFix/>
          </a:blip>
          <a:srcRect b="11806" l="32466" r="32603" t="26139"/>
          <a:stretch/>
        </p:blipFill>
        <p:spPr>
          <a:xfrm>
            <a:off x="7174390" y="5530616"/>
            <a:ext cx="538619" cy="538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4"/>
          <p:cNvPicPr preferRelativeResize="0"/>
          <p:nvPr/>
        </p:nvPicPr>
        <p:blipFill rotWithShape="1">
          <a:blip r:embed="rId3">
            <a:alphaModFix/>
          </a:blip>
          <a:srcRect b="30090" l="14827" r="80706" t="25853"/>
          <a:stretch/>
        </p:blipFill>
        <p:spPr>
          <a:xfrm>
            <a:off x="11619478" y="2952442"/>
            <a:ext cx="474453" cy="15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/>
          <p:nvPr/>
        </p:nvSpPr>
        <p:spPr>
          <a:xfrm>
            <a:off x="1297456" y="1777598"/>
            <a:ext cx="563671" cy="631600"/>
          </a:xfrm>
          <a:prstGeom prst="roundRect">
            <a:avLst>
              <a:gd fmla="val 16667" name="adj"/>
            </a:avLst>
          </a:prstGeom>
          <a:solidFill>
            <a:srgbClr val="CC7CCE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"/>
          <p:cNvSpPr txBox="1"/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How to play</a:t>
            </a:r>
            <a:endParaRPr/>
          </a:p>
        </p:txBody>
      </p:sp>
      <p:sp>
        <p:nvSpPr>
          <p:cNvPr id="121" name="Google Shape;121;p5"/>
          <p:cNvSpPr txBox="1"/>
          <p:nvPr>
            <p:ph idx="1" type="body"/>
          </p:nvPr>
        </p:nvSpPr>
        <p:spPr>
          <a:xfrm>
            <a:off x="87682" y="1440492"/>
            <a:ext cx="9219156" cy="54175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fr-FR">
                <a:solidFill>
                  <a:srgbClr val="FF0000"/>
                </a:solidFill>
              </a:rPr>
              <a:t>Each team chooses one of the animals </a:t>
            </a:r>
            <a:r>
              <a:rPr lang="fr-FR"/>
              <a:t>( Lion, Lynx or Bear) and their corresponding pawn and voting token.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Players use their pawns to take the floor (answer questions) and triangle pawns to vote (invest)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fr-FR">
                <a:solidFill>
                  <a:srgbClr val="FF0000"/>
                </a:solidFill>
              </a:rPr>
              <a:t>The judge displays the challenges</a:t>
            </a:r>
            <a:r>
              <a:rPr lang="fr-FR"/>
              <a:t> and gives feedback to players after each phase of the game.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Steps: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Judge announces the challenge = 30 sec to understand the question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Team goes into a breakout to  share their ideas and elect a spokesperson. 2 min of deliberation/brainstorming*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Judges speaks with other 2 teams at the same time giving pointers , feedback/advice or adjusts blue funding gauge.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Team returns and 1 person* slides their pawn onto the green button and has 1 min to answer the question using argumentation (you cannot just answer YES or NO). Once they have answered the question their pawn is moved to the red pause zone = they may not speak again for the group (but they can help in the deliberation breakout room)This forces all players to take the floor during the game session.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Now players place voting tokens on the gauges to assess the performance.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Judge places his token once all the players have voted.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A new challenge is given to the next team. They exit to a breakout room and we repeat the steps. During this time the judge adds up the votes and places the funds on the blue gauge. - 30 sec to vote - place your counters.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Global feedback at the end of the game/end of phase – 15 mins Judge 🡪 players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Feedback from KPI players 🡪 Judge on the experience</a:t>
            </a:r>
            <a:endParaRPr/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-1"/>
            <a:ext cx="1717199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5"/>
          <p:cNvPicPr preferRelativeResize="0"/>
          <p:nvPr/>
        </p:nvPicPr>
        <p:blipFill rotWithShape="1">
          <a:blip r:embed="rId4">
            <a:alphaModFix/>
          </a:blip>
          <a:srcRect b="6850" l="14486" r="4246" t="37077"/>
          <a:stretch/>
        </p:blipFill>
        <p:spPr>
          <a:xfrm>
            <a:off x="9334964" y="1440492"/>
            <a:ext cx="2718148" cy="1054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5"/>
          <p:cNvPicPr preferRelativeResize="0"/>
          <p:nvPr/>
        </p:nvPicPr>
        <p:blipFill rotWithShape="1">
          <a:blip r:embed="rId5">
            <a:alphaModFix/>
          </a:blip>
          <a:srcRect b="40273" l="14692" r="31781" t="36389"/>
          <a:stretch/>
        </p:blipFill>
        <p:spPr>
          <a:xfrm>
            <a:off x="9543729" y="4049282"/>
            <a:ext cx="2509381" cy="615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136433" y="2610378"/>
            <a:ext cx="1323975" cy="13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3">
            <a:alphaModFix/>
          </a:blip>
          <a:srcRect b="30290" l="14975" r="75680" t="26828"/>
          <a:stretch/>
        </p:blipFill>
        <p:spPr>
          <a:xfrm>
            <a:off x="9443127" y="4848332"/>
            <a:ext cx="1008641" cy="1487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3">
            <a:alphaModFix/>
          </a:blip>
          <a:srcRect b="31704" l="34351" r="56580" t="26829"/>
          <a:stretch/>
        </p:blipFill>
        <p:spPr>
          <a:xfrm>
            <a:off x="10588057" y="4848332"/>
            <a:ext cx="1012345" cy="1487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Game elements</a:t>
            </a:r>
            <a:endParaRPr/>
          </a:p>
        </p:txBody>
      </p:sp>
      <p:pic>
        <p:nvPicPr>
          <p:cNvPr id="133" name="Google Shape;133;p6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365124"/>
            <a:ext cx="1717199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6"/>
          <p:cNvPicPr preferRelativeResize="0"/>
          <p:nvPr/>
        </p:nvPicPr>
        <p:blipFill rotWithShape="1">
          <a:blip r:embed="rId3">
            <a:alphaModFix/>
          </a:blip>
          <a:srcRect b="2578" l="8266" r="51633" t="9086"/>
          <a:stretch/>
        </p:blipFill>
        <p:spPr>
          <a:xfrm>
            <a:off x="304886" y="2171928"/>
            <a:ext cx="5406983" cy="3828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6"/>
          <p:cNvPicPr preferRelativeResize="0"/>
          <p:nvPr/>
        </p:nvPicPr>
        <p:blipFill rotWithShape="1">
          <a:blip r:embed="rId4">
            <a:alphaModFix/>
          </a:blip>
          <a:srcRect b="6850" l="14486" r="4246" t="37077"/>
          <a:stretch/>
        </p:blipFill>
        <p:spPr>
          <a:xfrm>
            <a:off x="5971529" y="2062777"/>
            <a:ext cx="2483539" cy="96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6"/>
          <p:cNvPicPr preferRelativeResize="0"/>
          <p:nvPr/>
        </p:nvPicPr>
        <p:blipFill rotWithShape="1">
          <a:blip r:embed="rId5">
            <a:alphaModFix/>
          </a:blip>
          <a:srcRect b="40273" l="14692" r="31781" t="36389"/>
          <a:stretch/>
        </p:blipFill>
        <p:spPr>
          <a:xfrm>
            <a:off x="6084262" y="2875191"/>
            <a:ext cx="2258071" cy="553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6"/>
          <p:cNvPicPr preferRelativeResize="0"/>
          <p:nvPr/>
        </p:nvPicPr>
        <p:blipFill rotWithShape="1">
          <a:blip r:embed="rId6">
            <a:alphaModFix/>
          </a:blip>
          <a:srcRect b="16596" l="37602" r="38972" t="27579"/>
          <a:stretch/>
        </p:blipFill>
        <p:spPr>
          <a:xfrm>
            <a:off x="6736768" y="3929706"/>
            <a:ext cx="1912140" cy="256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6"/>
          <p:cNvPicPr preferRelativeResize="0"/>
          <p:nvPr/>
        </p:nvPicPr>
        <p:blipFill rotWithShape="1">
          <a:blip r:embed="rId7">
            <a:alphaModFix/>
          </a:blip>
          <a:srcRect b="16779" l="37500" r="39075" t="27397"/>
          <a:stretch/>
        </p:blipFill>
        <p:spPr>
          <a:xfrm>
            <a:off x="9974973" y="3929705"/>
            <a:ext cx="1912141" cy="2563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/>
          <p:nvPr>
            <p:ph type="title"/>
          </p:nvPr>
        </p:nvSpPr>
        <p:spPr>
          <a:xfrm>
            <a:off x="0" y="18255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Logistics</a:t>
            </a:r>
            <a:endParaRPr/>
          </a:p>
        </p:txBody>
      </p:sp>
      <p:sp>
        <p:nvSpPr>
          <p:cNvPr id="144" name="Google Shape;144;p7"/>
          <p:cNvSpPr txBox="1"/>
          <p:nvPr>
            <p:ph idx="1" type="body"/>
          </p:nvPr>
        </p:nvSpPr>
        <p:spPr>
          <a:xfrm>
            <a:off x="200416" y="1825625"/>
            <a:ext cx="11991584" cy="5014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Played online with 3 gps of 5 students + 1 Moderator (Damien)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If possible via Moodle otherwise plan B (Google drive) or jamboard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2 hr slot ( connexion, rules, 3 phases of play, Feedback, Assess course)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2 rounds seperated by construction phase of their product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We need to set a date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/>
              <a:t>To upload the elements onto Moodle or Drive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/>
              <a:t>To test the game with other Experts.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fr-FR"/>
              <a:t>Who wants to test the game ?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45" name="Google Shape;145;p7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18254"/>
            <a:ext cx="1717199" cy="1325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"/>
          <p:cNvSpPr txBox="1"/>
          <p:nvPr>
            <p:ph type="title"/>
          </p:nvPr>
        </p:nvSpPr>
        <p:spPr>
          <a:xfrm>
            <a:off x="0" y="18255"/>
            <a:ext cx="12192000" cy="1325563"/>
          </a:xfrm>
          <a:prstGeom prst="rect">
            <a:avLst/>
          </a:prstGeom>
          <a:solidFill>
            <a:srgbClr val="E5BC24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Miscll</a:t>
            </a:r>
            <a:endParaRPr/>
          </a:p>
        </p:txBody>
      </p:sp>
      <p:sp>
        <p:nvSpPr>
          <p:cNvPr id="151" name="Google Shape;151;p8"/>
          <p:cNvSpPr txBox="1"/>
          <p:nvPr>
            <p:ph idx="1" type="body"/>
          </p:nvPr>
        </p:nvSpPr>
        <p:spPr>
          <a:xfrm>
            <a:off x="87682" y="1490597"/>
            <a:ext cx="7941502" cy="53491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Scenario : you are an association hoping to fund a European Start-up to design a Frugal product. You have a meeting with Angel Investors to explain why they should become partners. Convince them to reach 100ke and launch the design of your product.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Game objective= get 100k€ initial outlay from investors. (10 votes of max 2k€ x 5 questions =max 100ke)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Round 1 questions will be easier than round 2 and players can « project » their product inventing arguments based on vision rather than finalized product.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We need to set criteria for the pitches 🡪 E-book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We need to design KPI to assess effectiveness of game’s objectives.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Investors vote on gauges which represent funding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Potential event at CASEMATE with Audience + at least 3 academic experts from CITEUROPASS + maybe professionals too.</a:t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id="152" name="Google Shape;152;p8"/>
          <p:cNvPicPr preferRelativeResize="0"/>
          <p:nvPr/>
        </p:nvPicPr>
        <p:blipFill rotWithShape="1">
          <a:blip r:embed="rId3">
            <a:alphaModFix/>
          </a:blip>
          <a:srcRect b="80234" l="8266" r="87287" t="9086"/>
          <a:stretch/>
        </p:blipFill>
        <p:spPr>
          <a:xfrm>
            <a:off x="10335913" y="18254"/>
            <a:ext cx="1717199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8"/>
          <p:cNvPicPr preferRelativeResize="0"/>
          <p:nvPr/>
        </p:nvPicPr>
        <p:blipFill rotWithShape="1">
          <a:blip r:embed="rId3">
            <a:alphaModFix/>
          </a:blip>
          <a:srcRect b="30090" l="14827" r="80706" t="25853"/>
          <a:stretch/>
        </p:blipFill>
        <p:spPr>
          <a:xfrm>
            <a:off x="8499880" y="1490597"/>
            <a:ext cx="1633676" cy="518018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p8"/>
          <p:cNvCxnSpPr/>
          <p:nvPr/>
        </p:nvCxnSpPr>
        <p:spPr>
          <a:xfrm rot="10800000">
            <a:off x="9630297" y="3144033"/>
            <a:ext cx="82893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5" name="Google Shape;155;p8"/>
          <p:cNvSpPr txBox="1"/>
          <p:nvPr/>
        </p:nvSpPr>
        <p:spPr>
          <a:xfrm>
            <a:off x="10611485" y="2959367"/>
            <a:ext cx="17035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WOW =2k€</a:t>
            </a:r>
            <a:endParaRPr/>
          </a:p>
        </p:txBody>
      </p:sp>
      <p:cxnSp>
        <p:nvCxnSpPr>
          <p:cNvPr id="156" name="Google Shape;156;p8"/>
          <p:cNvCxnSpPr/>
          <p:nvPr/>
        </p:nvCxnSpPr>
        <p:spPr>
          <a:xfrm rot="10800000">
            <a:off x="9682489" y="3860103"/>
            <a:ext cx="82893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7" name="Google Shape;157;p8"/>
          <p:cNvSpPr txBox="1"/>
          <p:nvPr/>
        </p:nvSpPr>
        <p:spPr>
          <a:xfrm>
            <a:off x="10663677" y="3675437"/>
            <a:ext cx="17035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Nice job =1k€</a:t>
            </a:r>
            <a:endParaRPr/>
          </a:p>
        </p:txBody>
      </p:sp>
      <p:cxnSp>
        <p:nvCxnSpPr>
          <p:cNvPr id="158" name="Google Shape;158;p8"/>
          <p:cNvCxnSpPr/>
          <p:nvPr/>
        </p:nvCxnSpPr>
        <p:spPr>
          <a:xfrm rot="10800000">
            <a:off x="9682489" y="4759582"/>
            <a:ext cx="82893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59" name="Google Shape;159;p8"/>
          <p:cNvSpPr txBox="1"/>
          <p:nvPr/>
        </p:nvSpPr>
        <p:spPr>
          <a:xfrm>
            <a:off x="10663677" y="4574916"/>
            <a:ext cx="17035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sure =0k€</a:t>
            </a:r>
            <a:endParaRPr/>
          </a:p>
        </p:txBody>
      </p:sp>
      <p:cxnSp>
        <p:nvCxnSpPr>
          <p:cNvPr id="160" name="Google Shape;160;p8"/>
          <p:cNvCxnSpPr/>
          <p:nvPr/>
        </p:nvCxnSpPr>
        <p:spPr>
          <a:xfrm rot="10800000">
            <a:off x="9682489" y="5474395"/>
            <a:ext cx="82893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61" name="Google Shape;161;p8"/>
          <p:cNvSpPr txBox="1"/>
          <p:nvPr/>
        </p:nvSpPr>
        <p:spPr>
          <a:xfrm>
            <a:off x="10663677" y="5289729"/>
            <a:ext cx="17035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way =0k€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2023-03-14T12:10:47Z</dcterms:created>
  <dc:creator>KENWRIGHT John (kenwrigj)</dc:creator>
</cp:coreProperties>
</file>